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258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6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DACE42-196A-4738-9F7A-B466ABAB49E3}" type="doc">
      <dgm:prSet loTypeId="urn:microsoft.com/office/officeart/2005/8/layout/cycle1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211D6BF-9851-4D79-B035-E7235CCE42E3}">
      <dgm:prSet phldrT="[Text]" custT="1"/>
      <dgm:spPr/>
      <dgm:t>
        <a:bodyPr/>
        <a:lstStyle/>
        <a:p>
          <a:r>
            <a:rPr lang="en-US" sz="1200" b="1" dirty="0" smtClean="0"/>
            <a:t>4. Gather and review evidence of student learning. </a:t>
          </a:r>
          <a:endParaRPr lang="en-US" sz="1200" dirty="0"/>
        </a:p>
      </dgm:t>
    </dgm:pt>
    <dgm:pt modelId="{1FB3B5D3-DA31-4047-AB9E-53E009C66824}" type="parTrans" cxnId="{E923D7B4-F442-43C6-809E-2553E4CE5F86}">
      <dgm:prSet/>
      <dgm:spPr/>
      <dgm:t>
        <a:bodyPr/>
        <a:lstStyle/>
        <a:p>
          <a:endParaRPr lang="en-US" sz="1200"/>
        </a:p>
      </dgm:t>
    </dgm:pt>
    <dgm:pt modelId="{4FE5905F-7437-4064-96E3-EAFC910C26E7}" type="sibTrans" cxnId="{E923D7B4-F442-43C6-809E-2553E4CE5F86}">
      <dgm:prSet/>
      <dgm:spPr>
        <a:solidFill>
          <a:schemeClr val="accent6"/>
        </a:solidFill>
      </dgm:spPr>
      <dgm:t>
        <a:bodyPr/>
        <a:lstStyle/>
        <a:p>
          <a:endParaRPr lang="en-US" sz="1200"/>
        </a:p>
      </dgm:t>
    </dgm:pt>
    <dgm:pt modelId="{A955D8C6-848D-4345-B702-A47075288C61}">
      <dgm:prSet phldrT="[Text]" custT="1"/>
      <dgm:spPr/>
      <dgm:t>
        <a:bodyPr/>
        <a:lstStyle/>
        <a:p>
          <a:r>
            <a:rPr lang="en-US" sz="1200" b="1" smtClean="0"/>
            <a:t>6. Act on the results to improve student achievement of learning goals</a:t>
          </a:r>
          <a:endParaRPr lang="en-US" sz="1200" dirty="0"/>
        </a:p>
      </dgm:t>
    </dgm:pt>
    <dgm:pt modelId="{DE567A08-C12E-4372-B605-447999535099}" type="parTrans" cxnId="{D9D86EE4-DA69-4394-A4A7-836A2624C949}">
      <dgm:prSet/>
      <dgm:spPr/>
      <dgm:t>
        <a:bodyPr/>
        <a:lstStyle/>
        <a:p>
          <a:endParaRPr lang="en-US" sz="1200"/>
        </a:p>
      </dgm:t>
    </dgm:pt>
    <dgm:pt modelId="{2025E9CE-1FBD-471C-9D39-409D9807C37C}" type="sibTrans" cxnId="{D9D86EE4-DA69-4394-A4A7-836A2624C949}">
      <dgm:prSet/>
      <dgm:spPr>
        <a:solidFill>
          <a:schemeClr val="accent5"/>
        </a:solidFill>
      </dgm:spPr>
      <dgm:t>
        <a:bodyPr/>
        <a:lstStyle/>
        <a:p>
          <a:endParaRPr lang="en-US" sz="1200"/>
        </a:p>
      </dgm:t>
    </dgm:pt>
    <dgm:pt modelId="{3F58E01A-CCE9-4754-A510-155E1467ED33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accent5"/>
              </a:solidFill>
            </a:rPr>
            <a:t>1. Establish and make public goals for student learning. </a:t>
          </a:r>
          <a:r>
            <a:rPr lang="en-US" sz="1200" b="0" dirty="0" smtClean="0"/>
            <a:t>E</a:t>
          </a:r>
          <a:r>
            <a:rPr lang="en-US" sz="1200" dirty="0" smtClean="0"/>
            <a:t>xpressed as learning outcomes, criteria and standards.</a:t>
          </a:r>
          <a:endParaRPr lang="en-US" sz="1200" b="1" dirty="0"/>
        </a:p>
      </dgm:t>
    </dgm:pt>
    <dgm:pt modelId="{EF675A52-70F5-4F44-AA5E-0FFC8B668586}" type="parTrans" cxnId="{4A8C1212-F6A6-4C83-8B12-691E065A832D}">
      <dgm:prSet/>
      <dgm:spPr/>
      <dgm:t>
        <a:bodyPr/>
        <a:lstStyle/>
        <a:p>
          <a:endParaRPr lang="en-US" sz="1200"/>
        </a:p>
      </dgm:t>
    </dgm:pt>
    <dgm:pt modelId="{C7F8ABC2-FB14-43A0-B1E4-B359F16711DD}" type="sibTrans" cxnId="{4A8C1212-F6A6-4C83-8B12-691E065A832D}">
      <dgm:prSet/>
      <dgm:spPr/>
      <dgm:t>
        <a:bodyPr/>
        <a:lstStyle/>
        <a:p>
          <a:endParaRPr lang="en-US" sz="1200"/>
        </a:p>
      </dgm:t>
    </dgm:pt>
    <dgm:pt modelId="{8444DFCA-2D73-42F9-AFE7-955E5D2EB827}">
      <dgm:prSet phldrT="[Text]" custT="1"/>
      <dgm:spPr/>
      <dgm:t>
        <a:bodyPr/>
        <a:lstStyle/>
        <a:p>
          <a:pPr algn="ctr"/>
          <a:r>
            <a:rPr lang="en-US" sz="1200" b="1" dirty="0" smtClean="0">
              <a:solidFill>
                <a:schemeClr val="accent5"/>
              </a:solidFill>
            </a:rPr>
            <a:t>2. Determine the evidence</a:t>
          </a:r>
          <a:r>
            <a:rPr lang="en-US" sz="1200" b="1" dirty="0" smtClean="0"/>
            <a:t>. </a:t>
          </a:r>
          <a:r>
            <a:rPr lang="en-US" sz="1200" b="0" dirty="0" smtClean="0"/>
            <a:t>What w</a:t>
          </a:r>
          <a:r>
            <a:rPr lang="en-US" sz="1200" dirty="0" smtClean="0"/>
            <a:t>ork will students do to demonstrate learning?</a:t>
          </a:r>
          <a:endParaRPr lang="en-US" sz="1200" b="1" i="1" dirty="0"/>
        </a:p>
      </dgm:t>
    </dgm:pt>
    <dgm:pt modelId="{E1E77456-5486-4DF8-899A-4E463D1F1F31}" type="parTrans" cxnId="{3ACA9E49-E432-4D86-9115-1EB9770FB8C4}">
      <dgm:prSet/>
      <dgm:spPr/>
      <dgm:t>
        <a:bodyPr/>
        <a:lstStyle/>
        <a:p>
          <a:endParaRPr lang="en-US" sz="1200"/>
        </a:p>
      </dgm:t>
    </dgm:pt>
    <dgm:pt modelId="{803A65D2-C490-4136-945F-136DDE16D3DB}" type="sibTrans" cxnId="{3ACA9E49-E432-4D86-9115-1EB9770FB8C4}">
      <dgm:prSet/>
      <dgm:spPr>
        <a:solidFill>
          <a:schemeClr val="accent5"/>
        </a:solidFill>
      </dgm:spPr>
      <dgm:t>
        <a:bodyPr/>
        <a:lstStyle/>
        <a:p>
          <a:endParaRPr lang="en-US" sz="1200"/>
        </a:p>
      </dgm:t>
    </dgm:pt>
    <dgm:pt modelId="{6426668A-0B5C-40C3-B37A-5CFED6A9C332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accent5"/>
              </a:solidFill>
            </a:rPr>
            <a:t>3. Provide intentional learning experiences:  </a:t>
          </a:r>
          <a:r>
            <a:rPr lang="en-US" sz="1200" b="0" dirty="0" smtClean="0"/>
            <a:t>C</a:t>
          </a:r>
          <a:r>
            <a:rPr lang="en-US" sz="1200" dirty="0" smtClean="0"/>
            <a:t>urriculum and pedagogy.</a:t>
          </a:r>
          <a:endParaRPr lang="en-US" sz="1200" b="1" dirty="0"/>
        </a:p>
      </dgm:t>
    </dgm:pt>
    <dgm:pt modelId="{FEFC2251-975D-47A5-9F8D-F1C0177BE41D}" type="parTrans" cxnId="{51EE28F5-017A-4800-A75A-7EFCE6E51922}">
      <dgm:prSet/>
      <dgm:spPr/>
      <dgm:t>
        <a:bodyPr/>
        <a:lstStyle/>
        <a:p>
          <a:endParaRPr lang="en-US" sz="1200"/>
        </a:p>
      </dgm:t>
    </dgm:pt>
    <dgm:pt modelId="{191EF3A1-1900-4F4B-B2F4-C44547B10DAD}" type="sibTrans" cxnId="{51EE28F5-017A-4800-A75A-7EFCE6E51922}">
      <dgm:prSet/>
      <dgm:spPr>
        <a:solidFill>
          <a:schemeClr val="accent6"/>
        </a:solidFill>
      </dgm:spPr>
      <dgm:t>
        <a:bodyPr/>
        <a:lstStyle/>
        <a:p>
          <a:endParaRPr lang="en-US" sz="1200"/>
        </a:p>
      </dgm:t>
    </dgm:pt>
    <dgm:pt modelId="{6B8DDFBE-8B91-4D07-92F6-9242782C77A3}">
      <dgm:prSet phldrT="[Text]" custT="1"/>
      <dgm:spPr/>
      <dgm:t>
        <a:bodyPr/>
        <a:lstStyle/>
        <a:p>
          <a:pPr algn="ctr"/>
          <a:r>
            <a:rPr lang="en-US" sz="1200" b="1" smtClean="0"/>
            <a:t>5.  Draw conclusions about student learning achievements </a:t>
          </a:r>
          <a:r>
            <a:rPr lang="en-US" sz="1200" b="1" i="1" smtClean="0"/>
            <a:t>in the aggregate</a:t>
          </a:r>
          <a:endParaRPr lang="en-US" sz="1200" dirty="0"/>
        </a:p>
      </dgm:t>
    </dgm:pt>
    <dgm:pt modelId="{A014BBEC-FCBC-4A0F-8494-1D84228BFD95}" type="parTrans" cxnId="{7DBD63AC-AA5A-4888-886C-DA0FA1E70C0B}">
      <dgm:prSet/>
      <dgm:spPr/>
      <dgm:t>
        <a:bodyPr/>
        <a:lstStyle/>
        <a:p>
          <a:endParaRPr lang="en-US" sz="1200"/>
        </a:p>
      </dgm:t>
    </dgm:pt>
    <dgm:pt modelId="{9E7C122B-7894-4B73-A301-C1C63B3ECBE8}" type="sibTrans" cxnId="{7DBD63AC-AA5A-4888-886C-DA0FA1E70C0B}">
      <dgm:prSet/>
      <dgm:spPr>
        <a:solidFill>
          <a:schemeClr val="accent6"/>
        </a:solidFill>
      </dgm:spPr>
      <dgm:t>
        <a:bodyPr/>
        <a:lstStyle/>
        <a:p>
          <a:endParaRPr lang="en-US" sz="1200"/>
        </a:p>
      </dgm:t>
    </dgm:pt>
    <dgm:pt modelId="{6B7DEE25-C4A5-46A7-878D-3EFEAE5BE6F6}" type="pres">
      <dgm:prSet presAssocID="{1FDACE42-196A-4738-9F7A-B466ABAB49E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615734-9DFF-4409-9A4F-912360479691}" type="pres">
      <dgm:prSet presAssocID="{A211D6BF-9851-4D79-B035-E7235CCE42E3}" presName="dummy" presStyleCnt="0"/>
      <dgm:spPr/>
      <dgm:t>
        <a:bodyPr/>
        <a:lstStyle/>
        <a:p>
          <a:endParaRPr lang="en-US"/>
        </a:p>
      </dgm:t>
    </dgm:pt>
    <dgm:pt modelId="{419A12FF-2423-44C1-844E-8519B522DC2F}" type="pres">
      <dgm:prSet presAssocID="{A211D6BF-9851-4D79-B035-E7235CCE42E3}" presName="node" presStyleLbl="revTx" presStyleIdx="0" presStyleCnt="6" custScaleX="226127" custScaleY="103227" custRadScaleRad="105946" custRadScaleInc="46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EA9AE-7CBF-4251-AEC0-DA49DBADDEF4}" type="pres">
      <dgm:prSet presAssocID="{4FE5905F-7437-4064-96E3-EAFC910C26E7}" presName="sibTrans" presStyleLbl="node1" presStyleIdx="0" presStyleCnt="6" custLinFactNeighborX="1402" custLinFactNeighborY="908"/>
      <dgm:spPr/>
      <dgm:t>
        <a:bodyPr/>
        <a:lstStyle/>
        <a:p>
          <a:endParaRPr lang="en-US"/>
        </a:p>
      </dgm:t>
    </dgm:pt>
    <dgm:pt modelId="{6399B7FD-F084-41E8-9EF6-88326BAAAD4C}" type="pres">
      <dgm:prSet presAssocID="{6B8DDFBE-8B91-4D07-92F6-9242782C77A3}" presName="dummy" presStyleCnt="0"/>
      <dgm:spPr/>
      <dgm:t>
        <a:bodyPr/>
        <a:lstStyle/>
        <a:p>
          <a:endParaRPr lang="en-US"/>
        </a:p>
      </dgm:t>
    </dgm:pt>
    <dgm:pt modelId="{A19C86C8-08BA-407C-B39A-8638422E6D27}" type="pres">
      <dgm:prSet presAssocID="{6B8DDFBE-8B91-4D07-92F6-9242782C77A3}" presName="node" presStyleLbl="revTx" presStyleIdx="1" presStyleCnt="6" custScaleX="240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FFD32-C43C-4617-B69F-1B1FDCF2756A}" type="pres">
      <dgm:prSet presAssocID="{9E7C122B-7894-4B73-A301-C1C63B3ECBE8}" presName="sibTrans" presStyleLbl="node1" presStyleIdx="1" presStyleCnt="6"/>
      <dgm:spPr/>
      <dgm:t>
        <a:bodyPr/>
        <a:lstStyle/>
        <a:p>
          <a:endParaRPr lang="en-US"/>
        </a:p>
      </dgm:t>
    </dgm:pt>
    <dgm:pt modelId="{E1164F0E-FEC0-4311-A9FE-FFF1B2AD11C1}" type="pres">
      <dgm:prSet presAssocID="{A955D8C6-848D-4345-B702-A47075288C61}" presName="dummy" presStyleCnt="0"/>
      <dgm:spPr/>
      <dgm:t>
        <a:bodyPr/>
        <a:lstStyle/>
        <a:p>
          <a:endParaRPr lang="en-US"/>
        </a:p>
      </dgm:t>
    </dgm:pt>
    <dgm:pt modelId="{172CE241-FA27-41DB-ABB1-4931D3CC7E31}" type="pres">
      <dgm:prSet presAssocID="{A955D8C6-848D-4345-B702-A47075288C61}" presName="node" presStyleLbl="revTx" presStyleIdx="2" presStyleCnt="6" custScaleX="207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33932-3BAE-4FF7-A4D3-085042202303}" type="pres">
      <dgm:prSet presAssocID="{2025E9CE-1FBD-471C-9D39-409D9807C37C}" presName="sibTrans" presStyleLbl="node1" presStyleIdx="2" presStyleCnt="6" custLinFactNeighborX="1336"/>
      <dgm:spPr/>
      <dgm:t>
        <a:bodyPr/>
        <a:lstStyle/>
        <a:p>
          <a:endParaRPr lang="en-US"/>
        </a:p>
      </dgm:t>
    </dgm:pt>
    <dgm:pt modelId="{FDCBF4DB-C0BB-40B5-9E70-7DA7F10E70E9}" type="pres">
      <dgm:prSet presAssocID="{3F58E01A-CCE9-4754-A510-155E1467ED33}" presName="dummy" presStyleCnt="0"/>
      <dgm:spPr/>
      <dgm:t>
        <a:bodyPr/>
        <a:lstStyle/>
        <a:p>
          <a:endParaRPr lang="en-US"/>
        </a:p>
      </dgm:t>
    </dgm:pt>
    <dgm:pt modelId="{24E5A824-8DA7-4671-8304-D4C012465C4F}" type="pres">
      <dgm:prSet presAssocID="{3F58E01A-CCE9-4754-A510-155E1467ED33}" presName="node" presStyleLbl="revTx" presStyleIdx="3" presStyleCnt="6" custScaleX="181198" custRadScaleRad="101372" custRadScaleInc="-13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54DAE-629F-49BA-853E-E8341AE1B98D}" type="pres">
      <dgm:prSet presAssocID="{C7F8ABC2-FB14-43A0-B1E4-B359F16711DD}" presName="sibTrans" presStyleLbl="node1" presStyleIdx="3" presStyleCnt="6" custLinFactNeighborX="-1910" custLinFactNeighborY="-2073"/>
      <dgm:spPr/>
      <dgm:t>
        <a:bodyPr/>
        <a:lstStyle/>
        <a:p>
          <a:endParaRPr lang="en-US"/>
        </a:p>
      </dgm:t>
    </dgm:pt>
    <dgm:pt modelId="{3172AB74-1765-4C0C-B756-B042A02539AD}" type="pres">
      <dgm:prSet presAssocID="{8444DFCA-2D73-42F9-AFE7-955E5D2EB827}" presName="dummy" presStyleCnt="0"/>
      <dgm:spPr/>
      <dgm:t>
        <a:bodyPr/>
        <a:lstStyle/>
        <a:p>
          <a:endParaRPr lang="en-US"/>
        </a:p>
      </dgm:t>
    </dgm:pt>
    <dgm:pt modelId="{687EB804-4510-4CA4-AFBA-EE5CE3036C8D}" type="pres">
      <dgm:prSet presAssocID="{8444DFCA-2D73-42F9-AFE7-955E5D2EB827}" presName="node" presStyleLbl="revTx" presStyleIdx="4" presStyleCnt="6" custScaleX="228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C22F4-179F-41AB-84BA-BE1B9E1F4F90}" type="pres">
      <dgm:prSet presAssocID="{803A65D2-C490-4136-945F-136DDE16D3DB}" presName="sibTrans" presStyleLbl="node1" presStyleIdx="4" presStyleCnt="6"/>
      <dgm:spPr/>
      <dgm:t>
        <a:bodyPr/>
        <a:lstStyle/>
        <a:p>
          <a:endParaRPr lang="en-US"/>
        </a:p>
      </dgm:t>
    </dgm:pt>
    <dgm:pt modelId="{EB7CEF9C-41D6-49D4-B3F3-70998834A9C9}" type="pres">
      <dgm:prSet presAssocID="{6426668A-0B5C-40C3-B37A-5CFED6A9C332}" presName="dummy" presStyleCnt="0"/>
      <dgm:spPr/>
      <dgm:t>
        <a:bodyPr/>
        <a:lstStyle/>
        <a:p>
          <a:endParaRPr lang="en-US"/>
        </a:p>
      </dgm:t>
    </dgm:pt>
    <dgm:pt modelId="{D625DE1E-DBBE-4B81-BA18-C63B6D31263D}" type="pres">
      <dgm:prSet presAssocID="{6426668A-0B5C-40C3-B37A-5CFED6A9C332}" presName="node" presStyleLbl="revTx" presStyleIdx="5" presStyleCnt="6" custScaleX="211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CFFE8-B7B5-4CC7-A1B6-3585F03CCCB7}" type="pres">
      <dgm:prSet presAssocID="{191EF3A1-1900-4F4B-B2F4-C44547B10DAD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B07A76FE-0F2F-224F-B38A-5751C06D2719}" type="presOf" srcId="{6426668A-0B5C-40C3-B37A-5CFED6A9C332}" destId="{D625DE1E-DBBE-4B81-BA18-C63B6D31263D}" srcOrd="0" destOrd="0" presId="urn:microsoft.com/office/officeart/2005/8/layout/cycle1"/>
    <dgm:cxn modelId="{D29B2D79-F5B6-3143-AD2B-15DF0CC1A5BF}" type="presOf" srcId="{8444DFCA-2D73-42F9-AFE7-955E5D2EB827}" destId="{687EB804-4510-4CA4-AFBA-EE5CE3036C8D}" srcOrd="0" destOrd="0" presId="urn:microsoft.com/office/officeart/2005/8/layout/cycle1"/>
    <dgm:cxn modelId="{E923D7B4-F442-43C6-809E-2553E4CE5F86}" srcId="{1FDACE42-196A-4738-9F7A-B466ABAB49E3}" destId="{A211D6BF-9851-4D79-B035-E7235CCE42E3}" srcOrd="0" destOrd="0" parTransId="{1FB3B5D3-DA31-4047-AB9E-53E009C66824}" sibTransId="{4FE5905F-7437-4064-96E3-EAFC910C26E7}"/>
    <dgm:cxn modelId="{4C317B93-6E87-A44C-9C81-ECD48419FFEF}" type="presOf" srcId="{1FDACE42-196A-4738-9F7A-B466ABAB49E3}" destId="{6B7DEE25-C4A5-46A7-878D-3EFEAE5BE6F6}" srcOrd="0" destOrd="0" presId="urn:microsoft.com/office/officeart/2005/8/layout/cycle1"/>
    <dgm:cxn modelId="{E6E5E513-4BEE-0C49-90DF-BD1ADCBF4FB7}" type="presOf" srcId="{9E7C122B-7894-4B73-A301-C1C63B3ECBE8}" destId="{80EFFD32-C43C-4617-B69F-1B1FDCF2756A}" srcOrd="0" destOrd="0" presId="urn:microsoft.com/office/officeart/2005/8/layout/cycle1"/>
    <dgm:cxn modelId="{FE6DBA5A-9267-AB40-B6AC-FA0741970BAA}" type="presOf" srcId="{803A65D2-C490-4136-945F-136DDE16D3DB}" destId="{AAAC22F4-179F-41AB-84BA-BE1B9E1F4F90}" srcOrd="0" destOrd="0" presId="urn:microsoft.com/office/officeart/2005/8/layout/cycle1"/>
    <dgm:cxn modelId="{3ACA9E49-E432-4D86-9115-1EB9770FB8C4}" srcId="{1FDACE42-196A-4738-9F7A-B466ABAB49E3}" destId="{8444DFCA-2D73-42F9-AFE7-955E5D2EB827}" srcOrd="4" destOrd="0" parTransId="{E1E77456-5486-4DF8-899A-4E463D1F1F31}" sibTransId="{803A65D2-C490-4136-945F-136DDE16D3DB}"/>
    <dgm:cxn modelId="{81DE02FA-7B55-0B4E-B8D6-8929A163C1C7}" type="presOf" srcId="{2025E9CE-1FBD-471C-9D39-409D9807C37C}" destId="{F3033932-3BAE-4FF7-A4D3-085042202303}" srcOrd="0" destOrd="0" presId="urn:microsoft.com/office/officeart/2005/8/layout/cycle1"/>
    <dgm:cxn modelId="{D906E4FD-326C-AB4E-A385-58AB90125148}" type="presOf" srcId="{3F58E01A-CCE9-4754-A510-155E1467ED33}" destId="{24E5A824-8DA7-4671-8304-D4C012465C4F}" srcOrd="0" destOrd="0" presId="urn:microsoft.com/office/officeart/2005/8/layout/cycle1"/>
    <dgm:cxn modelId="{5A6970CE-C574-384B-8F20-3B2CBE656C31}" type="presOf" srcId="{6B8DDFBE-8B91-4D07-92F6-9242782C77A3}" destId="{A19C86C8-08BA-407C-B39A-8638422E6D27}" srcOrd="0" destOrd="0" presId="urn:microsoft.com/office/officeart/2005/8/layout/cycle1"/>
    <dgm:cxn modelId="{C9183D1A-A5D8-FE4E-A0E1-6DE0E2250EC4}" type="presOf" srcId="{4FE5905F-7437-4064-96E3-EAFC910C26E7}" destId="{4FBEA9AE-7CBF-4251-AEC0-DA49DBADDEF4}" srcOrd="0" destOrd="0" presId="urn:microsoft.com/office/officeart/2005/8/layout/cycle1"/>
    <dgm:cxn modelId="{F33992BA-55C8-0149-AEC1-4D36AD0DCFF5}" type="presOf" srcId="{A211D6BF-9851-4D79-B035-E7235CCE42E3}" destId="{419A12FF-2423-44C1-844E-8519B522DC2F}" srcOrd="0" destOrd="0" presId="urn:microsoft.com/office/officeart/2005/8/layout/cycle1"/>
    <dgm:cxn modelId="{9ABF91E5-4FFE-B94F-8939-946E6426170F}" type="presOf" srcId="{C7F8ABC2-FB14-43A0-B1E4-B359F16711DD}" destId="{E0454DAE-629F-49BA-853E-E8341AE1B98D}" srcOrd="0" destOrd="0" presId="urn:microsoft.com/office/officeart/2005/8/layout/cycle1"/>
    <dgm:cxn modelId="{9B5F65BD-158F-1942-BD52-C2E567E7BCF8}" type="presOf" srcId="{191EF3A1-1900-4F4B-B2F4-C44547B10DAD}" destId="{C90CFFE8-B7B5-4CC7-A1B6-3585F03CCCB7}" srcOrd="0" destOrd="0" presId="urn:microsoft.com/office/officeart/2005/8/layout/cycle1"/>
    <dgm:cxn modelId="{7DBD63AC-AA5A-4888-886C-DA0FA1E70C0B}" srcId="{1FDACE42-196A-4738-9F7A-B466ABAB49E3}" destId="{6B8DDFBE-8B91-4D07-92F6-9242782C77A3}" srcOrd="1" destOrd="0" parTransId="{A014BBEC-FCBC-4A0F-8494-1D84228BFD95}" sibTransId="{9E7C122B-7894-4B73-A301-C1C63B3ECBE8}"/>
    <dgm:cxn modelId="{4A8C1212-F6A6-4C83-8B12-691E065A832D}" srcId="{1FDACE42-196A-4738-9F7A-B466ABAB49E3}" destId="{3F58E01A-CCE9-4754-A510-155E1467ED33}" srcOrd="3" destOrd="0" parTransId="{EF675A52-70F5-4F44-AA5E-0FFC8B668586}" sibTransId="{C7F8ABC2-FB14-43A0-B1E4-B359F16711DD}"/>
    <dgm:cxn modelId="{A1CA95D5-6971-7E44-B045-8FA497FD436A}" type="presOf" srcId="{A955D8C6-848D-4345-B702-A47075288C61}" destId="{172CE241-FA27-41DB-ABB1-4931D3CC7E31}" srcOrd="0" destOrd="0" presId="urn:microsoft.com/office/officeart/2005/8/layout/cycle1"/>
    <dgm:cxn modelId="{51EE28F5-017A-4800-A75A-7EFCE6E51922}" srcId="{1FDACE42-196A-4738-9F7A-B466ABAB49E3}" destId="{6426668A-0B5C-40C3-B37A-5CFED6A9C332}" srcOrd="5" destOrd="0" parTransId="{FEFC2251-975D-47A5-9F8D-F1C0177BE41D}" sibTransId="{191EF3A1-1900-4F4B-B2F4-C44547B10DAD}"/>
    <dgm:cxn modelId="{D9D86EE4-DA69-4394-A4A7-836A2624C949}" srcId="{1FDACE42-196A-4738-9F7A-B466ABAB49E3}" destId="{A955D8C6-848D-4345-B702-A47075288C61}" srcOrd="2" destOrd="0" parTransId="{DE567A08-C12E-4372-B605-447999535099}" sibTransId="{2025E9CE-1FBD-471C-9D39-409D9807C37C}"/>
    <dgm:cxn modelId="{B9754C95-CFA7-E348-8EB0-E1B66848387D}" type="presParOf" srcId="{6B7DEE25-C4A5-46A7-878D-3EFEAE5BE6F6}" destId="{AB615734-9DFF-4409-9A4F-912360479691}" srcOrd="0" destOrd="0" presId="urn:microsoft.com/office/officeart/2005/8/layout/cycle1"/>
    <dgm:cxn modelId="{97B269F8-2C31-3E45-8869-8D0C7FCA55B3}" type="presParOf" srcId="{6B7DEE25-C4A5-46A7-878D-3EFEAE5BE6F6}" destId="{419A12FF-2423-44C1-844E-8519B522DC2F}" srcOrd="1" destOrd="0" presId="urn:microsoft.com/office/officeart/2005/8/layout/cycle1"/>
    <dgm:cxn modelId="{B39B4A05-DC9E-AD4E-AC9C-6A31C1F1563F}" type="presParOf" srcId="{6B7DEE25-C4A5-46A7-878D-3EFEAE5BE6F6}" destId="{4FBEA9AE-7CBF-4251-AEC0-DA49DBADDEF4}" srcOrd="2" destOrd="0" presId="urn:microsoft.com/office/officeart/2005/8/layout/cycle1"/>
    <dgm:cxn modelId="{7ED5E34A-E8B3-8E49-9C9D-9C52BF7951CB}" type="presParOf" srcId="{6B7DEE25-C4A5-46A7-878D-3EFEAE5BE6F6}" destId="{6399B7FD-F084-41E8-9EF6-88326BAAAD4C}" srcOrd="3" destOrd="0" presId="urn:microsoft.com/office/officeart/2005/8/layout/cycle1"/>
    <dgm:cxn modelId="{E57AC808-B1E9-6B49-B487-9D956B081AF9}" type="presParOf" srcId="{6B7DEE25-C4A5-46A7-878D-3EFEAE5BE6F6}" destId="{A19C86C8-08BA-407C-B39A-8638422E6D27}" srcOrd="4" destOrd="0" presId="urn:microsoft.com/office/officeart/2005/8/layout/cycle1"/>
    <dgm:cxn modelId="{4FEE83D3-EA31-1945-800C-724B4126E600}" type="presParOf" srcId="{6B7DEE25-C4A5-46A7-878D-3EFEAE5BE6F6}" destId="{80EFFD32-C43C-4617-B69F-1B1FDCF2756A}" srcOrd="5" destOrd="0" presId="urn:microsoft.com/office/officeart/2005/8/layout/cycle1"/>
    <dgm:cxn modelId="{F09A719A-6BA1-C24B-8F6A-E365603C9DFA}" type="presParOf" srcId="{6B7DEE25-C4A5-46A7-878D-3EFEAE5BE6F6}" destId="{E1164F0E-FEC0-4311-A9FE-FFF1B2AD11C1}" srcOrd="6" destOrd="0" presId="urn:microsoft.com/office/officeart/2005/8/layout/cycle1"/>
    <dgm:cxn modelId="{54A1E6B9-EC18-4849-B605-543A813E8ED6}" type="presParOf" srcId="{6B7DEE25-C4A5-46A7-878D-3EFEAE5BE6F6}" destId="{172CE241-FA27-41DB-ABB1-4931D3CC7E31}" srcOrd="7" destOrd="0" presId="urn:microsoft.com/office/officeart/2005/8/layout/cycle1"/>
    <dgm:cxn modelId="{B2B7B46B-0297-4A46-9E91-E7CA00D3623A}" type="presParOf" srcId="{6B7DEE25-C4A5-46A7-878D-3EFEAE5BE6F6}" destId="{F3033932-3BAE-4FF7-A4D3-085042202303}" srcOrd="8" destOrd="0" presId="urn:microsoft.com/office/officeart/2005/8/layout/cycle1"/>
    <dgm:cxn modelId="{CEE3FA26-C51D-B240-AE49-4F92D4A2875F}" type="presParOf" srcId="{6B7DEE25-C4A5-46A7-878D-3EFEAE5BE6F6}" destId="{FDCBF4DB-C0BB-40B5-9E70-7DA7F10E70E9}" srcOrd="9" destOrd="0" presId="urn:microsoft.com/office/officeart/2005/8/layout/cycle1"/>
    <dgm:cxn modelId="{7D4B25B9-DF83-4C4D-9F48-5F750ACEE1F4}" type="presParOf" srcId="{6B7DEE25-C4A5-46A7-878D-3EFEAE5BE6F6}" destId="{24E5A824-8DA7-4671-8304-D4C012465C4F}" srcOrd="10" destOrd="0" presId="urn:microsoft.com/office/officeart/2005/8/layout/cycle1"/>
    <dgm:cxn modelId="{D26E9D22-6FAF-0A4A-B2EB-2EE44DDD2D3F}" type="presParOf" srcId="{6B7DEE25-C4A5-46A7-878D-3EFEAE5BE6F6}" destId="{E0454DAE-629F-49BA-853E-E8341AE1B98D}" srcOrd="11" destOrd="0" presId="urn:microsoft.com/office/officeart/2005/8/layout/cycle1"/>
    <dgm:cxn modelId="{2BBD259A-3816-F24D-89BC-F7A0A408424B}" type="presParOf" srcId="{6B7DEE25-C4A5-46A7-878D-3EFEAE5BE6F6}" destId="{3172AB74-1765-4C0C-B756-B042A02539AD}" srcOrd="12" destOrd="0" presId="urn:microsoft.com/office/officeart/2005/8/layout/cycle1"/>
    <dgm:cxn modelId="{AB6CA0B6-671B-714F-9157-DD3CABFCBE57}" type="presParOf" srcId="{6B7DEE25-C4A5-46A7-878D-3EFEAE5BE6F6}" destId="{687EB804-4510-4CA4-AFBA-EE5CE3036C8D}" srcOrd="13" destOrd="0" presId="urn:microsoft.com/office/officeart/2005/8/layout/cycle1"/>
    <dgm:cxn modelId="{71BED571-6777-334E-827E-A7E6E5AD927C}" type="presParOf" srcId="{6B7DEE25-C4A5-46A7-878D-3EFEAE5BE6F6}" destId="{AAAC22F4-179F-41AB-84BA-BE1B9E1F4F90}" srcOrd="14" destOrd="0" presId="urn:microsoft.com/office/officeart/2005/8/layout/cycle1"/>
    <dgm:cxn modelId="{D829C421-B3FD-964B-85FE-4FF6E4BF597E}" type="presParOf" srcId="{6B7DEE25-C4A5-46A7-878D-3EFEAE5BE6F6}" destId="{EB7CEF9C-41D6-49D4-B3F3-70998834A9C9}" srcOrd="15" destOrd="0" presId="urn:microsoft.com/office/officeart/2005/8/layout/cycle1"/>
    <dgm:cxn modelId="{A7DF946B-847F-064D-A186-0D087D8237A1}" type="presParOf" srcId="{6B7DEE25-C4A5-46A7-878D-3EFEAE5BE6F6}" destId="{D625DE1E-DBBE-4B81-BA18-C63B6D31263D}" srcOrd="16" destOrd="0" presId="urn:microsoft.com/office/officeart/2005/8/layout/cycle1"/>
    <dgm:cxn modelId="{AF46966E-7E84-7347-BD9E-9B38BC1B62FE}" type="presParOf" srcId="{6B7DEE25-C4A5-46A7-878D-3EFEAE5BE6F6}" destId="{C90CFFE8-B7B5-4CC7-A1B6-3585F03CCCB7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A12FF-2423-44C1-844E-8519B522DC2F}">
      <dsp:nvSpPr>
        <dsp:cNvPr id="0" name=""/>
        <dsp:cNvSpPr/>
      </dsp:nvSpPr>
      <dsp:spPr>
        <a:xfrm>
          <a:off x="3798162" y="108303"/>
          <a:ext cx="2366319" cy="1080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4. Gather and review evidence of student learning. </a:t>
          </a:r>
          <a:endParaRPr lang="en-US" sz="1200" kern="1200" dirty="0"/>
        </a:p>
      </dsp:txBody>
      <dsp:txXfrm>
        <a:off x="3798162" y="108303"/>
        <a:ext cx="2366319" cy="1080225"/>
      </dsp:txXfrm>
    </dsp:sp>
    <dsp:sp modelId="{4FBEA9AE-7CBF-4251-AEC0-DA49DBADDEF4}">
      <dsp:nvSpPr>
        <dsp:cNvPr id="0" name=""/>
        <dsp:cNvSpPr/>
      </dsp:nvSpPr>
      <dsp:spPr>
        <a:xfrm>
          <a:off x="876765" y="-325316"/>
          <a:ext cx="5109734" cy="5109734"/>
        </a:xfrm>
        <a:prstGeom prst="circularArrow">
          <a:avLst>
            <a:gd name="adj1" fmla="val 3994"/>
            <a:gd name="adj2" fmla="val 250542"/>
            <a:gd name="adj3" fmla="val 21135925"/>
            <a:gd name="adj4" fmla="val 20086470"/>
            <a:gd name="adj5" fmla="val 4659"/>
          </a:avLst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19C86C8-08BA-407C-B39A-8638422E6D27}">
      <dsp:nvSpPr>
        <dsp:cNvPr id="0" name=""/>
        <dsp:cNvSpPr/>
      </dsp:nvSpPr>
      <dsp:spPr>
        <a:xfrm>
          <a:off x="4491487" y="2038284"/>
          <a:ext cx="2514435" cy="10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5.  Draw conclusions about student learning achievements </a:t>
          </a:r>
          <a:r>
            <a:rPr lang="en-US" sz="1200" b="1" i="1" kern="1200" smtClean="0"/>
            <a:t>in the aggregate</a:t>
          </a:r>
          <a:endParaRPr lang="en-US" sz="1200" kern="1200" dirty="0"/>
        </a:p>
      </dsp:txBody>
      <dsp:txXfrm>
        <a:off x="4491487" y="2038284"/>
        <a:ext cx="2514435" cy="1046456"/>
      </dsp:txXfrm>
    </dsp:sp>
    <dsp:sp modelId="{80EFFD32-C43C-4617-B69F-1B1FDCF2756A}">
      <dsp:nvSpPr>
        <dsp:cNvPr id="0" name=""/>
        <dsp:cNvSpPr/>
      </dsp:nvSpPr>
      <dsp:spPr>
        <a:xfrm>
          <a:off x="860035" y="6645"/>
          <a:ext cx="5109734" cy="5109734"/>
        </a:xfrm>
        <a:prstGeom prst="circularArrow">
          <a:avLst>
            <a:gd name="adj1" fmla="val 3994"/>
            <a:gd name="adj2" fmla="val 250542"/>
            <a:gd name="adj3" fmla="val 2145163"/>
            <a:gd name="adj4" fmla="val 777334"/>
            <a:gd name="adj5" fmla="val 4659"/>
          </a:avLst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2CE241-FA27-41DB-ABB1-4931D3CC7E31}">
      <dsp:nvSpPr>
        <dsp:cNvPr id="0" name=""/>
        <dsp:cNvSpPr/>
      </dsp:nvSpPr>
      <dsp:spPr>
        <a:xfrm>
          <a:off x="3495776" y="4059417"/>
          <a:ext cx="2172055" cy="10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6. Act on the results to improve student achievement of learning goals</a:t>
          </a:r>
          <a:endParaRPr lang="en-US" sz="1200" kern="1200" dirty="0"/>
        </a:p>
      </dsp:txBody>
      <dsp:txXfrm>
        <a:off x="3495776" y="4059417"/>
        <a:ext cx="2172055" cy="1046456"/>
      </dsp:txXfrm>
    </dsp:sp>
    <dsp:sp modelId="{F3033932-3BAE-4FF7-A4D3-085042202303}">
      <dsp:nvSpPr>
        <dsp:cNvPr id="0" name=""/>
        <dsp:cNvSpPr/>
      </dsp:nvSpPr>
      <dsp:spPr>
        <a:xfrm>
          <a:off x="1272987" y="20202"/>
          <a:ext cx="5109734" cy="5109734"/>
        </a:xfrm>
        <a:prstGeom prst="circularArrow">
          <a:avLst>
            <a:gd name="adj1" fmla="val 3994"/>
            <a:gd name="adj2" fmla="val 250542"/>
            <a:gd name="adj3" fmla="val 5861375"/>
            <a:gd name="adj4" fmla="val 5789434"/>
            <a:gd name="adj5" fmla="val 4659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E5A824-8DA7-4671-8304-D4C012465C4F}">
      <dsp:nvSpPr>
        <dsp:cNvPr id="0" name=""/>
        <dsp:cNvSpPr/>
      </dsp:nvSpPr>
      <dsp:spPr>
        <a:xfrm>
          <a:off x="1383574" y="4068882"/>
          <a:ext cx="1896157" cy="10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5"/>
              </a:solidFill>
            </a:rPr>
            <a:t>1. Establish and make public goals for student learning. </a:t>
          </a:r>
          <a:r>
            <a:rPr lang="en-US" sz="1200" b="0" kern="1200" dirty="0" smtClean="0"/>
            <a:t>E</a:t>
          </a:r>
          <a:r>
            <a:rPr lang="en-US" sz="1200" kern="1200" dirty="0" smtClean="0"/>
            <a:t>xpressed as learning outcomes, criteria and standards.</a:t>
          </a:r>
          <a:endParaRPr lang="en-US" sz="1200" b="1" kern="1200" dirty="0"/>
        </a:p>
      </dsp:txBody>
      <dsp:txXfrm>
        <a:off x="1383574" y="4068882"/>
        <a:ext cx="1896157" cy="1046456"/>
      </dsp:txXfrm>
    </dsp:sp>
    <dsp:sp modelId="{E0454DAE-629F-49BA-853E-E8341AE1B98D}">
      <dsp:nvSpPr>
        <dsp:cNvPr id="0" name=""/>
        <dsp:cNvSpPr/>
      </dsp:nvSpPr>
      <dsp:spPr>
        <a:xfrm>
          <a:off x="745934" y="-166450"/>
          <a:ext cx="5109734" cy="5109734"/>
        </a:xfrm>
        <a:prstGeom prst="circularArrow">
          <a:avLst>
            <a:gd name="adj1" fmla="val 3994"/>
            <a:gd name="adj2" fmla="val 250542"/>
            <a:gd name="adj3" fmla="val 9670232"/>
            <a:gd name="adj4" fmla="val 8254299"/>
            <a:gd name="adj5" fmla="val 465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7EB804-4510-4CA4-AFBA-EE5CE3036C8D}">
      <dsp:nvSpPr>
        <dsp:cNvPr id="0" name=""/>
        <dsp:cNvSpPr/>
      </dsp:nvSpPr>
      <dsp:spPr>
        <a:xfrm>
          <a:off x="-114791" y="2038284"/>
          <a:ext cx="2391780" cy="10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5"/>
              </a:solidFill>
            </a:rPr>
            <a:t>2. Determine the evidence</a:t>
          </a:r>
          <a:r>
            <a:rPr lang="en-US" sz="1200" b="1" kern="1200" dirty="0" smtClean="0"/>
            <a:t>. </a:t>
          </a:r>
          <a:r>
            <a:rPr lang="en-US" sz="1200" b="0" kern="1200" dirty="0" smtClean="0"/>
            <a:t>What w</a:t>
          </a:r>
          <a:r>
            <a:rPr lang="en-US" sz="1200" kern="1200" dirty="0" smtClean="0"/>
            <a:t>ork will students do to demonstrate learning?</a:t>
          </a:r>
          <a:endParaRPr lang="en-US" sz="1200" b="1" i="1" kern="1200" dirty="0"/>
        </a:p>
      </dsp:txBody>
      <dsp:txXfrm>
        <a:off x="-114791" y="2038284"/>
        <a:ext cx="2391780" cy="1046456"/>
      </dsp:txXfrm>
    </dsp:sp>
    <dsp:sp modelId="{AAAC22F4-179F-41AB-84BA-BE1B9E1F4F90}">
      <dsp:nvSpPr>
        <dsp:cNvPr id="0" name=""/>
        <dsp:cNvSpPr/>
      </dsp:nvSpPr>
      <dsp:spPr>
        <a:xfrm>
          <a:off x="860035" y="6645"/>
          <a:ext cx="5109734" cy="5109734"/>
        </a:xfrm>
        <a:prstGeom prst="circularArrow">
          <a:avLst>
            <a:gd name="adj1" fmla="val 3994"/>
            <a:gd name="adj2" fmla="val 250542"/>
            <a:gd name="adj3" fmla="val 12945163"/>
            <a:gd name="adj4" fmla="val 11577334"/>
            <a:gd name="adj5" fmla="val 4659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25DE1E-DBBE-4B81-BA18-C63B6D31263D}">
      <dsp:nvSpPr>
        <dsp:cNvPr id="0" name=""/>
        <dsp:cNvSpPr/>
      </dsp:nvSpPr>
      <dsp:spPr>
        <a:xfrm>
          <a:off x="1140457" y="17151"/>
          <a:ext cx="2215085" cy="10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5"/>
              </a:solidFill>
            </a:rPr>
            <a:t>3. Provide intentional learning experiences:  </a:t>
          </a:r>
          <a:r>
            <a:rPr lang="en-US" sz="1200" b="0" kern="1200" dirty="0" smtClean="0"/>
            <a:t>C</a:t>
          </a:r>
          <a:r>
            <a:rPr lang="en-US" sz="1200" kern="1200" dirty="0" smtClean="0"/>
            <a:t>urriculum and pedagogy.</a:t>
          </a:r>
          <a:endParaRPr lang="en-US" sz="1200" b="1" kern="1200" dirty="0"/>
        </a:p>
      </dsp:txBody>
      <dsp:txXfrm>
        <a:off x="1140457" y="17151"/>
        <a:ext cx="2215085" cy="1046456"/>
      </dsp:txXfrm>
    </dsp:sp>
    <dsp:sp modelId="{C90CFFE8-B7B5-4CC7-A1B6-3585F03CCCB7}">
      <dsp:nvSpPr>
        <dsp:cNvPr id="0" name=""/>
        <dsp:cNvSpPr/>
      </dsp:nvSpPr>
      <dsp:spPr>
        <a:xfrm>
          <a:off x="1580437" y="-126718"/>
          <a:ext cx="5109734" cy="5109734"/>
        </a:xfrm>
        <a:prstGeom prst="circularArrow">
          <a:avLst>
            <a:gd name="adj1" fmla="val 3994"/>
            <a:gd name="adj2" fmla="val 250542"/>
            <a:gd name="adj3" fmla="val 15451096"/>
            <a:gd name="adj4" fmla="val 15028873"/>
            <a:gd name="adj5" fmla="val 4659"/>
          </a:avLst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1122363"/>
            <a:ext cx="9944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3602038"/>
            <a:ext cx="99441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8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3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8329" y="365125"/>
            <a:ext cx="285892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1543" y="365125"/>
            <a:ext cx="8411051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1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9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37" y="1709739"/>
            <a:ext cx="1143571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637" y="4589464"/>
            <a:ext cx="1143571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1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543" y="1825625"/>
            <a:ext cx="563499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2268" y="1825625"/>
            <a:ext cx="563499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269" y="365126"/>
            <a:ext cx="1143571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270" y="1681163"/>
            <a:ext cx="56090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270" y="2505075"/>
            <a:ext cx="560909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12267" y="1681163"/>
            <a:ext cx="5636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12267" y="2505075"/>
            <a:ext cx="5636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0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1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270" y="457200"/>
            <a:ext cx="42763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17" y="987426"/>
            <a:ext cx="671226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270" y="2057400"/>
            <a:ext cx="427630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7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270" y="457200"/>
            <a:ext cx="42763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6717" y="987426"/>
            <a:ext cx="6712268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270" y="2057400"/>
            <a:ext cx="427630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7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543" y="365126"/>
            <a:ext cx="114357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543" y="1825625"/>
            <a:ext cx="114357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1543" y="6356351"/>
            <a:ext cx="29832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C461-F27C-404B-99DE-C910A8FE7CE8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91978" y="6356351"/>
            <a:ext cx="44748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4028" y="6356351"/>
            <a:ext cx="29832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A73A-D6BE-3C46-AB08-2811147A7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0545584"/>
              </p:ext>
            </p:extLst>
          </p:nvPr>
        </p:nvGraphicFramePr>
        <p:xfrm>
          <a:off x="944216" y="1073426"/>
          <a:ext cx="6891132" cy="5115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4216" y="150095"/>
            <a:ext cx="87066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Summer Bridge Example in the </a:t>
            </a:r>
            <a:r>
              <a:rPr lang="en-US" sz="3200"/>
              <a:t>Assessment Cycle</a:t>
            </a:r>
            <a:endParaRPr lang="en-US" sz="32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0354" y="791155"/>
            <a:ext cx="494145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600" dirty="0"/>
              <a:t>Student learning outcomes and criteria: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Students who engage </a:t>
            </a:r>
            <a:r>
              <a:rPr lang="en-US" sz="1600" i="1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sz="1600" i="1" smtClean="0">
                <a:solidFill>
                  <a:schemeClr val="accent1">
                    <a:lumMod val="50000"/>
                  </a:schemeClr>
                </a:solidFill>
              </a:rPr>
              <a:t>Residential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Life activities will develop meaningful social connections and healthy, respectful, and collaborative relationships with others. </a:t>
            </a:r>
          </a:p>
          <a:p>
            <a:endParaRPr lang="en-US" sz="16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600" dirty="0"/>
              <a:t>Evidence: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a) Before-and-after reflection papers that ask students how one’s personal actions affect other people and communities and b) Behavior metrics from a survey that ask about their attitudes and values of interpersonal competence and interdependence   </a:t>
            </a:r>
          </a:p>
          <a:p>
            <a:endParaRPr lang="en-US" sz="16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/>
              <a:t>Intentional learning experiences: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Multiple social and educational programs, activities, and services offered in 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</a:rPr>
              <a:t>Residential Life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.  Examples: “Freshman Emerging Leaders,” “Safe Space Training,” “Game Night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</a:rPr>
              <a:t>” with specific exercises to practice working collaboratively with peers</a:t>
            </a:r>
            <a:endParaRPr lang="en-US" sz="1600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US" sz="1600" dirty="0"/>
              <a:t>Data collection</a:t>
            </a:r>
          </a:p>
          <a:p>
            <a:pPr marL="342900" indent="-342900">
              <a:buAutoNum type="arabicPeriod" startAt="4"/>
            </a:pPr>
            <a:r>
              <a:rPr lang="en-US" sz="1600" dirty="0"/>
              <a:t>Data analysis</a:t>
            </a:r>
          </a:p>
          <a:p>
            <a:pPr marL="342900" indent="-342900">
              <a:buAutoNum type="arabicPeriod" startAt="4"/>
            </a:pPr>
            <a:r>
              <a:rPr lang="en-US" sz="1600" dirty="0"/>
              <a:t>Actions / recommendations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27795" y="3122400"/>
            <a:ext cx="1323975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Assessment Cycle</a:t>
            </a:r>
          </a:p>
        </p:txBody>
      </p:sp>
    </p:spTree>
    <p:extLst>
      <p:ext uri="{BB962C8B-B14F-4D97-AF65-F5344CB8AC3E}">
        <p14:creationId xmlns:p14="http://schemas.microsoft.com/office/powerpoint/2010/main" val="123986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208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Moffat</dc:creator>
  <cp:lastModifiedBy>Amy Moffat</cp:lastModifiedBy>
  <cp:revision>9</cp:revision>
  <dcterms:created xsi:type="dcterms:W3CDTF">2016-06-08T23:12:07Z</dcterms:created>
  <dcterms:modified xsi:type="dcterms:W3CDTF">2016-06-16T19:25:33Z</dcterms:modified>
</cp:coreProperties>
</file>