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66" r:id="rId3"/>
    <p:sldId id="268" r:id="rId4"/>
    <p:sldId id="267" r:id="rId5"/>
    <p:sldId id="269" r:id="rId6"/>
    <p:sldId id="258" r:id="rId7"/>
    <p:sldId id="264" r:id="rId8"/>
    <p:sldId id="265" r:id="rId9"/>
    <p:sldId id="275" r:id="rId10"/>
    <p:sldId id="276" r:id="rId11"/>
    <p:sldId id="261" r:id="rId12"/>
    <p:sldId id="277" r:id="rId13"/>
    <p:sldId id="279" r:id="rId14"/>
    <p:sldId id="274" r:id="rId15"/>
    <p:sldId id="262" r:id="rId16"/>
    <p:sldId id="270" r:id="rId17"/>
    <p:sldId id="263" r:id="rId18"/>
    <p:sldId id="273" r:id="rId19"/>
    <p:sldId id="271"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72AD1A-662F-8E64-A531-63A622048E26}" name="Alisha Kimble" initials="AK" userId="dAvAbQ1DhZN+21kncMXQjLv0rBXP6TZFkLwItH2tXQ4=" providerId="None"/>
  <p188:author id="{E8581257-DF96-9F33-3123-64183E2F1433}" name="Sunni Nelson" initials="SN" userId="7EU8v1VyBtSDPUNcAS6cuhO/TqWKIjC6+Ee1d3tanxo=" providerId="None"/>
  <p188:author id="{026DDCA6-84E0-AAA2-DA85-EFD921F5C210}" name="Brian Utter" initials="BU" userId="vCKpSx+nzFz9AenTu2WR+ckbgZ1kVeIGklTz0THB+x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B847"/>
    <a:srgbClr val="14233C"/>
    <a:srgbClr val="D0A6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A0EDD1-6087-4861-AFF4-64709A393221}" v="4" dt="2024-04-24T18:28:19.103"/>
    <p1510:client id="{699ACA48-57CB-468F-9B00-6B596FF3B2EC}" v="339" dt="2024-04-24T18:22:26.167"/>
    <p1510:client id="{7E9591A4-35B1-4B2A-B4F1-23EE8B12247A}" v="9" dt="2024-04-24T18:29:10.019"/>
    <p1510:client id="{B63F5515-ACDF-45F4-A9D6-D890A788EA07}" v="4" dt="2024-04-26T16:36:19.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8A54D-73EC-4C12-A886-1BDE04776A5F}" type="datetimeFigureOut">
              <a:t>4/26/2024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C7A4A-9D44-4870-8312-F9CB13129981}" type="slidenum">
              <a:t>‹#›</a:t>
            </a:fld>
            <a:endParaRPr lang="en-US"/>
          </a:p>
        </p:txBody>
      </p:sp>
    </p:spTree>
    <p:extLst>
      <p:ext uri="{BB962C8B-B14F-4D97-AF65-F5344CB8AC3E}">
        <p14:creationId xmlns:p14="http://schemas.microsoft.com/office/powerpoint/2010/main" val="413062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a62fb65a2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a62fb65a2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5A489D-EEAA-9147-87C9-5E54B75D80C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03985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EEF4BB-D44D-054C-B153-740F00241EB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7687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8FFF03-7DF1-1445-AE3C-0D0E3C2521F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21861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980D3B-CF12-A041-9B16-83F4D39B36A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84317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3"/>
        <p:cNvGrpSpPr/>
        <p:nvPr/>
      </p:nvGrpSpPr>
      <p:grpSpPr>
        <a:xfrm>
          <a:off x="0" y="0"/>
          <a:ext cx="0" cy="0"/>
          <a:chOff x="0" y="0"/>
          <a:chExt cx="0" cy="0"/>
        </a:xfrm>
      </p:grpSpPr>
      <p:pic>
        <p:nvPicPr>
          <p:cNvPr id="54" name="Google Shape;54;p15"/>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959225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393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honors.ucmerced.edu"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60BEEC-7644-A14B-A4F8-D13B5F85280A}"/>
              </a:ext>
            </a:extLst>
          </p:cNvPr>
          <p:cNvSpPr txBox="1"/>
          <p:nvPr/>
        </p:nvSpPr>
        <p:spPr>
          <a:xfrm>
            <a:off x="565113" y="2283074"/>
            <a:ext cx="11055858" cy="3970318"/>
          </a:xfrm>
          <a:prstGeom prst="rect">
            <a:avLst/>
          </a:prstGeom>
          <a:noFill/>
        </p:spPr>
        <p:txBody>
          <a:bodyPr wrap="square" lIns="91440" tIns="45720" rIns="91440" bIns="45720" rtlCol="0" anchor="t">
            <a:spAutoFit/>
          </a:bodyPr>
          <a:lstStyle/>
          <a:p>
            <a:r>
              <a:rPr lang="en-US" sz="5400" b="1">
                <a:solidFill>
                  <a:schemeClr val="bg1"/>
                </a:solidFill>
              </a:rPr>
              <a:t>Division of Undergraduate Education </a:t>
            </a:r>
            <a:endParaRPr lang="en-US" sz="5400">
              <a:solidFill>
                <a:schemeClr val="bg1"/>
              </a:solidFill>
              <a:ea typeface="Calibri"/>
              <a:cs typeface="Calibri"/>
            </a:endParaRPr>
          </a:p>
          <a:p>
            <a:r>
              <a:rPr lang="en-US" sz="5400" b="1">
                <a:solidFill>
                  <a:schemeClr val="bg1"/>
                </a:solidFill>
              </a:rPr>
              <a:t>Town Hall</a:t>
            </a:r>
            <a:endParaRPr lang="en-US" sz="4400">
              <a:solidFill>
                <a:schemeClr val="bg1"/>
              </a:solidFill>
              <a:ea typeface="Calibri" panose="020F0502020204030204"/>
              <a:cs typeface="Calibri" panose="020F0502020204030204"/>
            </a:endParaRPr>
          </a:p>
          <a:p>
            <a:r>
              <a:rPr lang="en-US" sz="3600">
                <a:solidFill>
                  <a:schemeClr val="bg1"/>
                </a:solidFill>
              </a:rPr>
              <a:t>Wednesday, April 24 | 12:00 – 1:00 pm</a:t>
            </a:r>
            <a:endParaRPr lang="en-US" sz="3600">
              <a:solidFill>
                <a:schemeClr val="bg1"/>
              </a:solidFill>
              <a:ea typeface="Calibri"/>
              <a:cs typeface="Calibri"/>
            </a:endParaRPr>
          </a:p>
          <a:p>
            <a:endParaRPr lang="en-US" sz="3600">
              <a:solidFill>
                <a:schemeClr val="bg1"/>
              </a:solidFill>
              <a:ea typeface="Calibri"/>
              <a:cs typeface="Calibri"/>
            </a:endParaRPr>
          </a:p>
          <a:p>
            <a:r>
              <a:rPr lang="en-US" sz="2400">
                <a:solidFill>
                  <a:schemeClr val="bg1"/>
                </a:solidFill>
                <a:ea typeface="Calibri"/>
                <a:cs typeface="Calibri"/>
              </a:rPr>
              <a:t>Brian Utter, </a:t>
            </a:r>
            <a:r>
              <a:rPr lang="en-US" sz="2400" i="1">
                <a:solidFill>
                  <a:schemeClr val="bg1"/>
                </a:solidFill>
                <a:ea typeface="Calibri"/>
                <a:cs typeface="Calibri"/>
              </a:rPr>
              <a:t>Interim VPDUE</a:t>
            </a:r>
          </a:p>
          <a:p>
            <a:r>
              <a:rPr lang="en-US" sz="2400">
                <a:solidFill>
                  <a:schemeClr val="bg1"/>
                </a:solidFill>
                <a:ea typeface="Calibri"/>
                <a:cs typeface="Calibri"/>
              </a:rPr>
              <a:t>Holley Moyes, </a:t>
            </a:r>
            <a:r>
              <a:rPr lang="en-US" sz="2400" i="1">
                <a:solidFill>
                  <a:schemeClr val="bg1"/>
                </a:solidFill>
                <a:ea typeface="Calibri"/>
                <a:cs typeface="Calibri"/>
              </a:rPr>
              <a:t>Assoc. Dean and University Honors Faculty Director</a:t>
            </a:r>
          </a:p>
          <a:p>
            <a:r>
              <a:rPr lang="en-US" sz="2400">
                <a:solidFill>
                  <a:schemeClr val="bg1"/>
                </a:solidFill>
                <a:ea typeface="Calibri"/>
                <a:cs typeface="Calibri"/>
              </a:rPr>
              <a:t>Justin Hicks, </a:t>
            </a:r>
            <a:r>
              <a:rPr lang="en-US" sz="2400" i="1">
                <a:solidFill>
                  <a:schemeClr val="bg1"/>
                </a:solidFill>
                <a:ea typeface="Calibri"/>
                <a:cs typeface="Calibri"/>
              </a:rPr>
              <a:t>Assoc. Dean and Interim Chair of General Education Executive Committee</a:t>
            </a:r>
          </a:p>
        </p:txBody>
      </p:sp>
    </p:spTree>
    <p:extLst>
      <p:ext uri="{BB962C8B-B14F-4D97-AF65-F5344CB8AC3E}">
        <p14:creationId xmlns:p14="http://schemas.microsoft.com/office/powerpoint/2010/main" val="1544087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4CF76B-A260-7CCC-94C3-1631CACCEF88}"/>
              </a:ext>
            </a:extLst>
          </p:cNvPr>
          <p:cNvSpPr txBox="1"/>
          <p:nvPr/>
        </p:nvSpPr>
        <p:spPr>
          <a:xfrm>
            <a:off x="768297" y="1175817"/>
            <a:ext cx="329565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14233C"/>
                </a:solidFill>
                <a:latin typeface="Calibri"/>
                <a:ea typeface="Open Sans"/>
                <a:cs typeface="Open Sans"/>
              </a:rPr>
              <a:t>Living</a:t>
            </a:r>
            <a:br>
              <a:rPr lang="en-US" sz="4000" b="1">
                <a:solidFill>
                  <a:srgbClr val="14233C"/>
                </a:solidFill>
                <a:latin typeface="Calibri"/>
                <a:ea typeface="Open Sans"/>
                <a:cs typeface="Open Sans"/>
              </a:rPr>
            </a:br>
            <a:r>
              <a:rPr lang="en-US" sz="4000" b="1">
                <a:solidFill>
                  <a:srgbClr val="14233C"/>
                </a:solidFill>
                <a:latin typeface="Calibri"/>
                <a:ea typeface="Open Sans"/>
                <a:cs typeface="Open Sans"/>
              </a:rPr>
              <a:t>Learning</a:t>
            </a:r>
            <a:br>
              <a:rPr lang="en-US" sz="4000" b="1">
                <a:solidFill>
                  <a:srgbClr val="14233C"/>
                </a:solidFill>
                <a:latin typeface="Calibri"/>
                <a:ea typeface="Open Sans"/>
                <a:cs typeface="Open Sans"/>
              </a:rPr>
            </a:br>
            <a:r>
              <a:rPr lang="en-US" sz="4000" b="1">
                <a:solidFill>
                  <a:srgbClr val="14233C"/>
                </a:solidFill>
                <a:latin typeface="Calibri"/>
                <a:ea typeface="Open Sans"/>
                <a:cs typeface="Open Sans"/>
              </a:rPr>
              <a:t>Community</a:t>
            </a:r>
            <a:endParaRPr lang="en-US">
              <a:solidFill>
                <a:srgbClr val="14233C"/>
              </a:solidFill>
              <a:latin typeface="Calibri"/>
            </a:endParaRPr>
          </a:p>
        </p:txBody>
      </p:sp>
      <p:sp>
        <p:nvSpPr>
          <p:cNvPr id="4" name="TextBox 3">
            <a:extLst>
              <a:ext uri="{FF2B5EF4-FFF2-40B4-BE49-F238E27FC236}">
                <a16:creationId xmlns:a16="http://schemas.microsoft.com/office/drawing/2014/main" id="{1732DE8D-06FF-851F-2909-D12AB17C7478}"/>
              </a:ext>
            </a:extLst>
          </p:cNvPr>
          <p:cNvSpPr txBox="1"/>
          <p:nvPr/>
        </p:nvSpPr>
        <p:spPr>
          <a:xfrm>
            <a:off x="768297" y="3345063"/>
            <a:ext cx="27432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Open Sans"/>
                <a:cs typeface="Open Sans"/>
              </a:rPr>
              <a:t>UHP LLC will be housed in El Portal</a:t>
            </a:r>
            <a:endParaRPr lang="en-US">
              <a:latin typeface="Calibri"/>
              <a:ea typeface="Calibri" panose="020F0502020204030204"/>
              <a:cs typeface="Calibri" panose="020F0502020204030204"/>
            </a:endParaRPr>
          </a:p>
          <a:p>
            <a:endParaRPr lang="en-US" sz="2000">
              <a:cs typeface="Calibri"/>
            </a:endParaRPr>
          </a:p>
          <a:p>
            <a:r>
              <a:rPr lang="en-US" sz="2000">
                <a:latin typeface="Calibri"/>
                <a:ea typeface="Open Sans"/>
                <a:cs typeface="Open Sans"/>
              </a:rPr>
              <a:t>All first-year Honors Scholars living on campus are expected to live in the UHP LLC.</a:t>
            </a:r>
          </a:p>
        </p:txBody>
      </p:sp>
      <p:pic>
        <p:nvPicPr>
          <p:cNvPr id="6" name="Picture 5" descr="A group of colorful rectangular objects&#10;&#10;Description automatically generated">
            <a:extLst>
              <a:ext uri="{FF2B5EF4-FFF2-40B4-BE49-F238E27FC236}">
                <a16:creationId xmlns:a16="http://schemas.microsoft.com/office/drawing/2014/main" id="{703D41E6-192D-B92E-538C-1E4BC7966431}"/>
              </a:ext>
            </a:extLst>
          </p:cNvPr>
          <p:cNvPicPr>
            <a:picLocks noChangeAspect="1"/>
          </p:cNvPicPr>
          <p:nvPr/>
        </p:nvPicPr>
        <p:blipFill>
          <a:blip r:embed="rId2"/>
          <a:stretch>
            <a:fillRect/>
          </a:stretch>
        </p:blipFill>
        <p:spPr>
          <a:xfrm>
            <a:off x="5182101" y="1176511"/>
            <a:ext cx="5536197" cy="4337050"/>
          </a:xfrm>
          <a:prstGeom prst="rect">
            <a:avLst/>
          </a:prstGeom>
        </p:spPr>
      </p:pic>
      <p:pic>
        <p:nvPicPr>
          <p:cNvPr id="5" name="Picture 4" descr="A blue and yellow text with a light bulb&#10;&#10;Description automatically generated">
            <a:extLst>
              <a:ext uri="{FF2B5EF4-FFF2-40B4-BE49-F238E27FC236}">
                <a16:creationId xmlns:a16="http://schemas.microsoft.com/office/drawing/2014/main" id="{FE7ED928-CB32-04B6-B6EA-9BFE2FEAFCCE}"/>
              </a:ext>
            </a:extLst>
          </p:cNvPr>
          <p:cNvPicPr>
            <a:picLocks noChangeAspect="1"/>
          </p:cNvPicPr>
          <p:nvPr/>
        </p:nvPicPr>
        <p:blipFill>
          <a:blip r:embed="rId3"/>
          <a:stretch>
            <a:fillRect/>
          </a:stretch>
        </p:blipFill>
        <p:spPr>
          <a:xfrm>
            <a:off x="236925" y="200992"/>
            <a:ext cx="1830082" cy="821059"/>
          </a:xfrm>
          <a:prstGeom prst="rect">
            <a:avLst/>
          </a:prstGeom>
        </p:spPr>
      </p:pic>
    </p:spTree>
    <p:extLst>
      <p:ext uri="{BB962C8B-B14F-4D97-AF65-F5344CB8AC3E}">
        <p14:creationId xmlns:p14="http://schemas.microsoft.com/office/powerpoint/2010/main" val="3094358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D580B1-5140-EF4D-86CB-5E1631507227}"/>
              </a:ext>
            </a:extLst>
          </p:cNvPr>
          <p:cNvSpPr txBox="1"/>
          <p:nvPr/>
        </p:nvSpPr>
        <p:spPr>
          <a:xfrm>
            <a:off x="1432993" y="291534"/>
            <a:ext cx="9327927" cy="1077218"/>
          </a:xfrm>
          <a:prstGeom prst="rect">
            <a:avLst/>
          </a:prstGeom>
          <a:noFill/>
        </p:spPr>
        <p:txBody>
          <a:bodyPr wrap="square" lIns="91440" tIns="45720" rIns="91440" bIns="45720" rtlCol="0" anchor="t">
            <a:spAutoFit/>
          </a:bodyPr>
          <a:lstStyle/>
          <a:p>
            <a:r>
              <a:rPr lang="en-US" sz="3200" b="1">
                <a:solidFill>
                  <a:srgbClr val="14233C"/>
                </a:solidFill>
              </a:rPr>
              <a:t>2023-2024 University Honors Program Updates – Inaugural Cohort</a:t>
            </a:r>
          </a:p>
        </p:txBody>
      </p:sp>
      <p:sp>
        <p:nvSpPr>
          <p:cNvPr id="8" name="TextBox 7">
            <a:extLst>
              <a:ext uri="{FF2B5EF4-FFF2-40B4-BE49-F238E27FC236}">
                <a16:creationId xmlns:a16="http://schemas.microsoft.com/office/drawing/2014/main" id="{3842079D-C537-3F41-97E0-8AAD89ADC828}"/>
              </a:ext>
            </a:extLst>
          </p:cNvPr>
          <p:cNvSpPr txBox="1"/>
          <p:nvPr/>
        </p:nvSpPr>
        <p:spPr>
          <a:xfrm>
            <a:off x="1432024" y="1717176"/>
            <a:ext cx="4822807" cy="4801314"/>
          </a:xfrm>
          <a:prstGeom prst="rect">
            <a:avLst/>
          </a:prstGeom>
          <a:noFill/>
        </p:spPr>
        <p:txBody>
          <a:bodyPr wrap="square" lIns="91440" tIns="45720" rIns="91440" bIns="45720" rtlCol="0" anchor="t">
            <a:spAutoFit/>
          </a:bodyPr>
          <a:lstStyle/>
          <a:p>
            <a:pPr algn="ctr"/>
            <a:r>
              <a:rPr lang="en-US" b="1" u="sng">
                <a:solidFill>
                  <a:schemeClr val="bg2">
                    <a:lumMod val="25000"/>
                  </a:schemeClr>
                </a:solidFill>
                <a:ea typeface="Calibri"/>
                <a:cs typeface="Calibri"/>
              </a:rPr>
              <a:t>Admissions</a:t>
            </a:r>
          </a:p>
          <a:p>
            <a:pPr algn="ctr"/>
            <a:endParaRPr lang="en-US"/>
          </a:p>
          <a:p>
            <a:r>
              <a:rPr lang="en-US" b="1">
                <a:solidFill>
                  <a:schemeClr val="bg2">
                    <a:lumMod val="25000"/>
                  </a:schemeClr>
                </a:solidFill>
                <a:ea typeface="Calibri"/>
                <a:cs typeface="Calibri"/>
              </a:rPr>
              <a:t>Application Criteria</a:t>
            </a:r>
            <a:endParaRPr lang="en-US">
              <a:solidFill>
                <a:schemeClr val="bg2">
                  <a:lumMod val="25000"/>
                </a:schemeClr>
              </a:solidFill>
            </a:endParaRPr>
          </a:p>
          <a:p>
            <a:pPr marL="285750" indent="-285750">
              <a:buFont typeface="Arial"/>
              <a:buChar char="•"/>
            </a:pPr>
            <a:r>
              <a:rPr lang="en-US">
                <a:solidFill>
                  <a:schemeClr val="bg2">
                    <a:lumMod val="25000"/>
                  </a:schemeClr>
                </a:solidFill>
                <a:ea typeface="Calibri"/>
                <a:cs typeface="Calibri"/>
              </a:rPr>
              <a:t>Included </a:t>
            </a:r>
            <a:r>
              <a:rPr lang="en-US" b="1">
                <a:solidFill>
                  <a:schemeClr val="bg2">
                    <a:lumMod val="25000"/>
                  </a:schemeClr>
                </a:solidFill>
                <a:ea typeface="Calibri"/>
                <a:cs typeface="Calibri"/>
              </a:rPr>
              <a:t>5 questions</a:t>
            </a:r>
            <a:r>
              <a:rPr lang="en-US">
                <a:solidFill>
                  <a:schemeClr val="bg2">
                    <a:lumMod val="25000"/>
                  </a:schemeClr>
                </a:solidFill>
                <a:ea typeface="Calibri"/>
                <a:cs typeface="Calibri"/>
              </a:rPr>
              <a:t> along with a </a:t>
            </a:r>
            <a:r>
              <a:rPr lang="en-US" b="1">
                <a:solidFill>
                  <a:schemeClr val="bg2">
                    <a:lumMod val="25000"/>
                  </a:schemeClr>
                </a:solidFill>
                <a:ea typeface="Calibri"/>
                <a:cs typeface="Calibri"/>
              </a:rPr>
              <a:t>creative product and reflection</a:t>
            </a:r>
            <a:r>
              <a:rPr lang="en-US">
                <a:solidFill>
                  <a:schemeClr val="bg2">
                    <a:lumMod val="25000"/>
                  </a:schemeClr>
                </a:solidFill>
                <a:ea typeface="Calibri"/>
                <a:cs typeface="Calibri"/>
              </a:rPr>
              <a:t>.</a:t>
            </a:r>
          </a:p>
          <a:p>
            <a:pPr marL="285750" indent="-285750">
              <a:buFont typeface="Arial"/>
              <a:buChar char="•"/>
            </a:pPr>
            <a:r>
              <a:rPr lang="en-US">
                <a:solidFill>
                  <a:schemeClr val="bg2">
                    <a:lumMod val="25000"/>
                  </a:schemeClr>
                </a:solidFill>
                <a:ea typeface="Calibri"/>
                <a:cs typeface="Calibri"/>
              </a:rPr>
              <a:t>Holistic review</a:t>
            </a:r>
          </a:p>
          <a:p>
            <a:endParaRPr lang="en-US">
              <a:solidFill>
                <a:schemeClr val="bg2">
                  <a:lumMod val="25000"/>
                </a:schemeClr>
              </a:solidFill>
              <a:ea typeface="Calibri"/>
              <a:cs typeface="Calibri"/>
            </a:endParaRPr>
          </a:p>
          <a:p>
            <a:r>
              <a:rPr lang="en-US" b="1">
                <a:solidFill>
                  <a:schemeClr val="bg2">
                    <a:lumMod val="25000"/>
                  </a:schemeClr>
                </a:solidFill>
                <a:ea typeface="Calibri"/>
                <a:cs typeface="Calibri"/>
              </a:rPr>
              <a:t>Friday, April 12, 2024</a:t>
            </a:r>
            <a:endParaRPr lang="en-US" b="1">
              <a:solidFill>
                <a:schemeClr val="bg2">
                  <a:lumMod val="25000"/>
                </a:schemeClr>
              </a:solidFill>
              <a:cs typeface="Calibri"/>
            </a:endParaRPr>
          </a:p>
          <a:p>
            <a:pPr marL="285750" indent="-285750">
              <a:buFont typeface="Arial"/>
              <a:buChar char="•"/>
            </a:pPr>
            <a:r>
              <a:rPr lang="en-US">
                <a:solidFill>
                  <a:schemeClr val="bg2">
                    <a:lumMod val="25000"/>
                  </a:schemeClr>
                </a:solidFill>
                <a:ea typeface="Calibri"/>
                <a:cs typeface="Calibri"/>
              </a:rPr>
              <a:t>Honors Interim EC finished reviewing </a:t>
            </a:r>
            <a:r>
              <a:rPr lang="en-US" b="1">
                <a:solidFill>
                  <a:schemeClr val="bg2">
                    <a:lumMod val="25000"/>
                  </a:schemeClr>
                </a:solidFill>
                <a:ea typeface="Calibri"/>
                <a:cs typeface="Calibri"/>
              </a:rPr>
              <a:t>309 </a:t>
            </a:r>
            <a:r>
              <a:rPr lang="en-US">
                <a:solidFill>
                  <a:schemeClr val="bg2">
                    <a:lumMod val="25000"/>
                  </a:schemeClr>
                </a:solidFill>
                <a:ea typeface="Calibri"/>
                <a:cs typeface="Calibri"/>
              </a:rPr>
              <a:t>applications and selected top applicants for UHP.</a:t>
            </a:r>
            <a:endParaRPr lang="en-US">
              <a:solidFill>
                <a:schemeClr val="bg2">
                  <a:lumMod val="25000"/>
                </a:schemeClr>
              </a:solidFill>
            </a:endParaRPr>
          </a:p>
          <a:p>
            <a:endParaRPr lang="en-US"/>
          </a:p>
          <a:p>
            <a:r>
              <a:rPr lang="en-US" b="1">
                <a:solidFill>
                  <a:schemeClr val="bg2">
                    <a:lumMod val="25000"/>
                  </a:schemeClr>
                </a:solidFill>
                <a:ea typeface="Calibri"/>
                <a:cs typeface="Calibri"/>
              </a:rPr>
              <a:t>Wednesday, April 17, 2024</a:t>
            </a:r>
            <a:endParaRPr lang="en-US">
              <a:solidFill>
                <a:schemeClr val="bg2">
                  <a:lumMod val="25000"/>
                </a:schemeClr>
              </a:solidFill>
            </a:endParaRPr>
          </a:p>
          <a:p>
            <a:pPr marL="285750" indent="-285750">
              <a:buFont typeface="Arial"/>
              <a:buChar char="•"/>
            </a:pPr>
            <a:r>
              <a:rPr lang="en-US">
                <a:solidFill>
                  <a:schemeClr val="bg2">
                    <a:lumMod val="25000"/>
                  </a:schemeClr>
                </a:solidFill>
                <a:ea typeface="Calibri"/>
                <a:cs typeface="Calibri"/>
              </a:rPr>
              <a:t>Invited </a:t>
            </a:r>
            <a:r>
              <a:rPr lang="en-US" b="1">
                <a:solidFill>
                  <a:schemeClr val="bg2">
                    <a:lumMod val="25000"/>
                  </a:schemeClr>
                </a:solidFill>
                <a:ea typeface="Calibri"/>
                <a:cs typeface="Calibri"/>
              </a:rPr>
              <a:t>92</a:t>
            </a:r>
            <a:r>
              <a:rPr lang="en-US">
                <a:solidFill>
                  <a:schemeClr val="bg2">
                    <a:lumMod val="25000"/>
                  </a:schemeClr>
                </a:solidFill>
                <a:ea typeface="Calibri"/>
                <a:cs typeface="Calibri"/>
              </a:rPr>
              <a:t> applicants to join our inaugural cohort for Fall 2024</a:t>
            </a:r>
          </a:p>
          <a:p>
            <a:pPr marL="742950" lvl="1" indent="-285750">
              <a:buFont typeface="Arial"/>
              <a:buChar char="•"/>
            </a:pPr>
            <a:r>
              <a:rPr lang="en-US">
                <a:solidFill>
                  <a:schemeClr val="bg2">
                    <a:lumMod val="25000"/>
                  </a:schemeClr>
                </a:solidFill>
                <a:ea typeface="Calibri"/>
                <a:cs typeface="Calibri"/>
              </a:rPr>
              <a:t>As of today, we have </a:t>
            </a:r>
            <a:r>
              <a:rPr lang="en-US" b="1">
                <a:solidFill>
                  <a:schemeClr val="bg2">
                    <a:lumMod val="25000"/>
                  </a:schemeClr>
                </a:solidFill>
                <a:ea typeface="Calibri"/>
                <a:cs typeface="Calibri"/>
              </a:rPr>
              <a:t>14</a:t>
            </a:r>
            <a:r>
              <a:rPr lang="en-US">
                <a:solidFill>
                  <a:schemeClr val="bg2">
                    <a:lumMod val="25000"/>
                  </a:schemeClr>
                </a:solidFill>
                <a:ea typeface="Calibri"/>
                <a:cs typeface="Calibri"/>
              </a:rPr>
              <a:t> students who accepted our invitation</a:t>
            </a:r>
            <a:endParaRPr lang="en-US">
              <a:solidFill>
                <a:schemeClr val="bg2">
                  <a:lumMod val="25000"/>
                </a:schemeClr>
              </a:solidFill>
            </a:endParaRPr>
          </a:p>
        </p:txBody>
      </p:sp>
      <p:sp>
        <p:nvSpPr>
          <p:cNvPr id="3" name="TextBox 2">
            <a:extLst>
              <a:ext uri="{FF2B5EF4-FFF2-40B4-BE49-F238E27FC236}">
                <a16:creationId xmlns:a16="http://schemas.microsoft.com/office/drawing/2014/main" id="{6B440C97-7A27-0AFA-50DA-B75CFC0A27EB}"/>
              </a:ext>
            </a:extLst>
          </p:cNvPr>
          <p:cNvSpPr txBox="1"/>
          <p:nvPr/>
        </p:nvSpPr>
        <p:spPr>
          <a:xfrm>
            <a:off x="7676060" y="1719197"/>
            <a:ext cx="363511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a:ea typeface="Calibri" panose="020F0502020204030204"/>
                <a:cs typeface="Calibri" panose="020F0502020204030204"/>
              </a:rPr>
              <a:t>Outreach</a:t>
            </a:r>
          </a:p>
          <a:p>
            <a:pPr algn="ctr"/>
            <a:endParaRPr lang="en-US" b="1" u="sng">
              <a:ea typeface="Calibri" panose="020F0502020204030204"/>
              <a:cs typeface="Calibri" panose="020F0502020204030204"/>
            </a:endParaRPr>
          </a:p>
          <a:p>
            <a:r>
              <a:rPr lang="en-US" b="1">
                <a:ea typeface="Calibri" panose="020F0502020204030204"/>
                <a:cs typeface="Calibri" panose="020F0502020204030204"/>
              </a:rPr>
              <a:t>Saturday, April 20, 2024</a:t>
            </a:r>
          </a:p>
          <a:p>
            <a:pPr marL="285750" indent="-285750">
              <a:buFont typeface="Arial"/>
              <a:buChar char="•"/>
            </a:pPr>
            <a:r>
              <a:rPr lang="en-US">
                <a:ea typeface="Calibri" panose="020F0502020204030204"/>
                <a:cs typeface="Calibri" panose="020F0502020204030204"/>
              </a:rPr>
              <a:t>Attended Bobcat Day and presented to prospective Honors Scholars and guest. </a:t>
            </a:r>
          </a:p>
          <a:p>
            <a:pPr marL="285750" indent="-285750">
              <a:buFont typeface="Arial"/>
              <a:buChar char="•"/>
            </a:pPr>
            <a:r>
              <a:rPr lang="en-US">
                <a:ea typeface="Calibri" panose="020F0502020204030204"/>
                <a:cs typeface="Calibri" panose="020F0502020204030204"/>
              </a:rPr>
              <a:t>Assisted 19 prospective Honors Scholars and their family members.</a:t>
            </a:r>
          </a:p>
        </p:txBody>
      </p:sp>
    </p:spTree>
    <p:extLst>
      <p:ext uri="{BB962C8B-B14F-4D97-AF65-F5344CB8AC3E}">
        <p14:creationId xmlns:p14="http://schemas.microsoft.com/office/powerpoint/2010/main" val="3403990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52F6BB-C255-7EB8-C456-A98FEEB0EC06}"/>
              </a:ext>
            </a:extLst>
          </p:cNvPr>
          <p:cNvSpPr txBox="1"/>
          <p:nvPr/>
        </p:nvSpPr>
        <p:spPr>
          <a:xfrm>
            <a:off x="3329214" y="205922"/>
            <a:ext cx="63373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14233C"/>
                </a:solidFill>
              </a:rPr>
              <a:t>Program Requirements</a:t>
            </a:r>
          </a:p>
        </p:txBody>
      </p:sp>
      <p:sp>
        <p:nvSpPr>
          <p:cNvPr id="4" name="TextBox 3">
            <a:extLst>
              <a:ext uri="{FF2B5EF4-FFF2-40B4-BE49-F238E27FC236}">
                <a16:creationId xmlns:a16="http://schemas.microsoft.com/office/drawing/2014/main" id="{8E8A2530-C99A-9041-8FED-CF70863B1CBC}"/>
              </a:ext>
            </a:extLst>
          </p:cNvPr>
          <p:cNvSpPr txBox="1"/>
          <p:nvPr/>
        </p:nvSpPr>
        <p:spPr>
          <a:xfrm>
            <a:off x="1212850" y="1030514"/>
            <a:ext cx="9404350" cy="1631216"/>
          </a:xfrm>
          <a:prstGeom prst="rect">
            <a:avLst/>
          </a:prstGeom>
          <a:solidFill>
            <a:srgbClr val="D0A63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solidFill>
                  <a:schemeClr val="bg1"/>
                </a:solidFill>
                <a:latin typeface="Calibri"/>
                <a:ea typeface="Open Sans"/>
                <a:cs typeface="Open Sans"/>
              </a:rPr>
              <a:t>First-year Students</a:t>
            </a:r>
            <a:r>
              <a:rPr lang="en-US" sz="2000">
                <a:solidFill>
                  <a:schemeClr val="bg1"/>
                </a:solidFill>
                <a:latin typeface="Calibri"/>
                <a:ea typeface="Open Sans"/>
                <a:cs typeface="Open Sans"/>
              </a:rPr>
              <a:t> </a:t>
            </a:r>
            <a:endParaRPr lang="en-US" sz="2000">
              <a:solidFill>
                <a:schemeClr val="bg1"/>
              </a:solidFill>
              <a:ea typeface="Calibri" panose="020F0502020204030204"/>
              <a:cs typeface="Calibri" panose="020F0502020204030204"/>
            </a:endParaRPr>
          </a:p>
          <a:p>
            <a:pPr marL="285750" indent="-285750">
              <a:buFont typeface="Arial"/>
              <a:buChar char="•"/>
            </a:pPr>
            <a:endParaRPr lang="en-US" sz="2000">
              <a:ea typeface="Calibri"/>
              <a:cs typeface="Calibri"/>
            </a:endParaRPr>
          </a:p>
          <a:p>
            <a:r>
              <a:rPr lang="en-US" sz="2000">
                <a:solidFill>
                  <a:schemeClr val="bg1"/>
                </a:solidFill>
                <a:latin typeface="Calibri"/>
                <a:ea typeface="Open Sans"/>
                <a:cs typeface="Open Sans"/>
              </a:rPr>
              <a:t>4 Honors Seminars (one-unit)</a:t>
            </a:r>
          </a:p>
          <a:p>
            <a:r>
              <a:rPr lang="en-US" sz="2000">
                <a:solidFill>
                  <a:schemeClr val="bg1"/>
                </a:solidFill>
                <a:latin typeface="Calibri"/>
                <a:ea typeface="Open Sans"/>
                <a:cs typeface="Open Sans"/>
              </a:rPr>
              <a:t>5 Honors Courses</a:t>
            </a:r>
          </a:p>
          <a:p>
            <a:pPr marL="347345"/>
            <a:r>
              <a:rPr lang="en-US" sz="2000">
                <a:solidFill>
                  <a:schemeClr val="bg1"/>
                </a:solidFill>
                <a:latin typeface="Calibri"/>
                <a:ea typeface="Open Sans"/>
                <a:cs typeface="Open Sans"/>
              </a:rPr>
              <a:t>(2 must be Honors Designated-General Education Courses)</a:t>
            </a:r>
          </a:p>
        </p:txBody>
      </p:sp>
      <p:sp>
        <p:nvSpPr>
          <p:cNvPr id="7" name="TextBox 6">
            <a:extLst>
              <a:ext uri="{FF2B5EF4-FFF2-40B4-BE49-F238E27FC236}">
                <a16:creationId xmlns:a16="http://schemas.microsoft.com/office/drawing/2014/main" id="{D19D799E-BD49-4791-85AA-6CA8909BB19D}"/>
              </a:ext>
            </a:extLst>
          </p:cNvPr>
          <p:cNvSpPr txBox="1"/>
          <p:nvPr/>
        </p:nvSpPr>
        <p:spPr>
          <a:xfrm>
            <a:off x="2965450" y="2895600"/>
            <a:ext cx="7651750" cy="1323439"/>
          </a:xfrm>
          <a:prstGeom prst="rect">
            <a:avLst/>
          </a:prstGeom>
          <a:solidFill>
            <a:srgbClr val="14233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chemeClr val="bg1"/>
                </a:solidFill>
                <a:latin typeface="Calibri"/>
                <a:ea typeface="Open Sans"/>
                <a:cs typeface="Open Sans"/>
              </a:rPr>
              <a:t>Experiential Learning</a:t>
            </a:r>
          </a:p>
          <a:p>
            <a:endParaRPr lang="en-US" sz="1600" b="1" u="sng">
              <a:solidFill>
                <a:schemeClr val="bg1"/>
              </a:solidFill>
              <a:latin typeface="Calibri"/>
              <a:ea typeface="Open Sans"/>
              <a:cs typeface="Open Sans"/>
            </a:endParaRPr>
          </a:p>
          <a:p>
            <a:r>
              <a:rPr lang="en-US" sz="1600">
                <a:solidFill>
                  <a:schemeClr val="bg1"/>
                </a:solidFill>
                <a:latin typeface="Calibri"/>
                <a:ea typeface="Open Sans"/>
                <a:cs typeface="Open Sans"/>
              </a:rPr>
              <a:t>Internships, Summer Undergraduate Research Institute (SURI), UROC, External Research Experiences for Undergraduates (REUs), UCDC Program, UCCS Program, Study Abroad, Fieldwork, or Supervised Research</a:t>
            </a:r>
          </a:p>
        </p:txBody>
      </p:sp>
      <p:pic>
        <p:nvPicPr>
          <p:cNvPr id="9" name="Graphic 8" descr="Beaker with solid fill">
            <a:extLst>
              <a:ext uri="{FF2B5EF4-FFF2-40B4-BE49-F238E27FC236}">
                <a16:creationId xmlns:a16="http://schemas.microsoft.com/office/drawing/2014/main" id="{84A9EAFD-6255-3DD9-475B-F9D40A32BF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12850" y="2895600"/>
            <a:ext cx="1371600" cy="1393189"/>
          </a:xfrm>
          <a:prstGeom prst="rect">
            <a:avLst/>
          </a:prstGeom>
        </p:spPr>
      </p:pic>
      <p:sp>
        <p:nvSpPr>
          <p:cNvPr id="10" name="TextBox 9">
            <a:extLst>
              <a:ext uri="{FF2B5EF4-FFF2-40B4-BE49-F238E27FC236}">
                <a16:creationId xmlns:a16="http://schemas.microsoft.com/office/drawing/2014/main" id="{DF2CE396-71DE-022F-1AEE-EE86BC16D9E3}"/>
              </a:ext>
            </a:extLst>
          </p:cNvPr>
          <p:cNvSpPr txBox="1"/>
          <p:nvPr/>
        </p:nvSpPr>
        <p:spPr>
          <a:xfrm>
            <a:off x="2965450" y="4572000"/>
            <a:ext cx="7651750" cy="1323439"/>
          </a:xfrm>
          <a:prstGeom prst="rect">
            <a:avLst/>
          </a:prstGeom>
          <a:solidFill>
            <a:srgbClr val="14233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a:solidFill>
                  <a:schemeClr val="bg1"/>
                </a:solidFill>
                <a:latin typeface="Calibri"/>
                <a:ea typeface="Open Sans"/>
                <a:cs typeface="Open Sans"/>
              </a:rPr>
              <a:t>Community, Mentorship and Leadership</a:t>
            </a:r>
          </a:p>
          <a:p>
            <a:endParaRPr lang="en-US" sz="1600" b="1" u="sng">
              <a:solidFill>
                <a:schemeClr val="bg1"/>
              </a:solidFill>
              <a:latin typeface="Calibri"/>
              <a:ea typeface="Open Sans"/>
              <a:cs typeface="Open Sans"/>
            </a:endParaRPr>
          </a:p>
          <a:p>
            <a:r>
              <a:rPr lang="en-US" sz="1600">
                <a:solidFill>
                  <a:schemeClr val="bg1"/>
                </a:solidFill>
                <a:latin typeface="Calibri"/>
                <a:ea typeface="Open Sans"/>
                <a:cs typeface="Open Sans"/>
              </a:rPr>
              <a:t>Campus Tutoring, Peer Success Mentor Program, Community Service, ASUCM, Leadership Position in a Registered Campus Club or Organization, Yosemite Leadership Program, or similar activities in consultation with the Honors Faculty Director.</a:t>
            </a:r>
          </a:p>
        </p:txBody>
      </p:sp>
      <p:pic>
        <p:nvPicPr>
          <p:cNvPr id="11" name="Graphic 10" descr="Group brainstorm with solid fill">
            <a:extLst>
              <a:ext uri="{FF2B5EF4-FFF2-40B4-BE49-F238E27FC236}">
                <a16:creationId xmlns:a16="http://schemas.microsoft.com/office/drawing/2014/main" id="{8E50C797-8DD7-B4E9-8B78-71F6B7422B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12850" y="4572000"/>
            <a:ext cx="1371600" cy="1371600"/>
          </a:xfrm>
          <a:prstGeom prst="rect">
            <a:avLst/>
          </a:prstGeom>
        </p:spPr>
      </p:pic>
      <p:pic>
        <p:nvPicPr>
          <p:cNvPr id="5" name="Picture 4" descr="A blue and yellow text with a light bulb&#10;&#10;Description automatically generated">
            <a:extLst>
              <a:ext uri="{FF2B5EF4-FFF2-40B4-BE49-F238E27FC236}">
                <a16:creationId xmlns:a16="http://schemas.microsoft.com/office/drawing/2014/main" id="{FCF3CAE3-1AD6-6DE4-4096-A30A15E9018A}"/>
              </a:ext>
            </a:extLst>
          </p:cNvPr>
          <p:cNvPicPr>
            <a:picLocks noChangeAspect="1"/>
          </p:cNvPicPr>
          <p:nvPr/>
        </p:nvPicPr>
        <p:blipFill>
          <a:blip r:embed="rId6"/>
          <a:stretch>
            <a:fillRect/>
          </a:stretch>
        </p:blipFill>
        <p:spPr>
          <a:xfrm>
            <a:off x="1216639" y="200992"/>
            <a:ext cx="1830082" cy="821059"/>
          </a:xfrm>
          <a:prstGeom prst="rect">
            <a:avLst/>
          </a:prstGeom>
        </p:spPr>
      </p:pic>
    </p:spTree>
    <p:extLst>
      <p:ext uri="{BB962C8B-B14F-4D97-AF65-F5344CB8AC3E}">
        <p14:creationId xmlns:p14="http://schemas.microsoft.com/office/powerpoint/2010/main" val="2726726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57285-013C-AFC4-8924-289F2224EE5D}"/>
              </a:ext>
            </a:extLst>
          </p:cNvPr>
          <p:cNvSpPr txBox="1"/>
          <p:nvPr/>
        </p:nvSpPr>
        <p:spPr>
          <a:xfrm>
            <a:off x="2856593" y="264886"/>
            <a:ext cx="69913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u="sng">
                <a:ea typeface="Calibri"/>
                <a:cs typeface="Calibri"/>
              </a:rPr>
              <a:t>How can you participate?</a:t>
            </a:r>
            <a:endParaRPr lang="en-US" sz="4000" u="sng">
              <a:cs typeface="Calibri"/>
            </a:endParaRPr>
          </a:p>
        </p:txBody>
      </p:sp>
      <p:sp>
        <p:nvSpPr>
          <p:cNvPr id="3" name="TextBox 2">
            <a:extLst>
              <a:ext uri="{FF2B5EF4-FFF2-40B4-BE49-F238E27FC236}">
                <a16:creationId xmlns:a16="http://schemas.microsoft.com/office/drawing/2014/main" id="{DAA7F164-E803-3F64-3782-29D032C6D833}"/>
              </a:ext>
            </a:extLst>
          </p:cNvPr>
          <p:cNvSpPr txBox="1"/>
          <p:nvPr/>
        </p:nvSpPr>
        <p:spPr>
          <a:xfrm>
            <a:off x="527050" y="1211943"/>
            <a:ext cx="50990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Join our Faculty or Affiliates</a:t>
            </a:r>
          </a:p>
          <a:p>
            <a:r>
              <a:rPr lang="en-US" b="1">
                <a:ea typeface="Calibri"/>
                <a:cs typeface="Calibri"/>
              </a:rPr>
              <a:t>Offer a Course</a:t>
            </a:r>
          </a:p>
          <a:p>
            <a:r>
              <a:rPr lang="en-US" b="1">
                <a:ea typeface="Calibri"/>
                <a:cs typeface="Calibri"/>
              </a:rPr>
              <a:t>Mentor Honors Students</a:t>
            </a:r>
          </a:p>
        </p:txBody>
      </p:sp>
      <p:sp>
        <p:nvSpPr>
          <p:cNvPr id="4" name="TextBox 3">
            <a:extLst>
              <a:ext uri="{FF2B5EF4-FFF2-40B4-BE49-F238E27FC236}">
                <a16:creationId xmlns:a16="http://schemas.microsoft.com/office/drawing/2014/main" id="{A673A9DB-5A39-25C6-CEE0-B83E971FE31B}"/>
              </a:ext>
            </a:extLst>
          </p:cNvPr>
          <p:cNvSpPr txBox="1"/>
          <p:nvPr/>
        </p:nvSpPr>
        <p:spPr>
          <a:xfrm>
            <a:off x="527050" y="2231571"/>
            <a:ext cx="111379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Char char="•"/>
            </a:pPr>
            <a:r>
              <a:rPr lang="en-US">
                <a:latin typeface="Calibri"/>
                <a:ea typeface="Open Sans"/>
                <a:cs typeface="Open Sans"/>
              </a:rPr>
              <a:t>Expedited </a:t>
            </a:r>
            <a:r>
              <a:rPr lang="en-US" err="1">
                <a:latin typeface="Calibri"/>
                <a:ea typeface="Open Sans"/>
                <a:cs typeface="Open Sans"/>
              </a:rPr>
              <a:t>Curriculog</a:t>
            </a:r>
            <a:r>
              <a:rPr lang="en-US">
                <a:latin typeface="Calibri"/>
                <a:ea typeface="Open Sans"/>
                <a:cs typeface="Open Sans"/>
              </a:rPr>
              <a:t> process for existing courses adding the Honors designation</a:t>
            </a:r>
          </a:p>
          <a:p>
            <a:pPr marL="228600" indent="-228600">
              <a:buChar char="•"/>
            </a:pPr>
            <a:r>
              <a:rPr lang="en-US">
                <a:latin typeface="Calibri"/>
                <a:ea typeface="Open Sans"/>
                <a:cs typeface="Open Sans"/>
              </a:rPr>
              <a:t>Honors Contracts can be </a:t>
            </a:r>
            <a:r>
              <a:rPr lang="en-US" u="sng">
                <a:latin typeface="Calibri"/>
                <a:ea typeface="Open Sans"/>
                <a:cs typeface="Open Sans"/>
              </a:rPr>
              <a:t>any course </a:t>
            </a:r>
            <a:r>
              <a:rPr lang="en-US">
                <a:latin typeface="Calibri"/>
                <a:ea typeface="Open Sans"/>
                <a:cs typeface="Open Sans"/>
              </a:rPr>
              <a:t>currently taught by an Honors Program faculty member. It is designed to allow students to pursue individualized work within the framework of a non-honors class. It allows students to take a leadership role in their education by driving key aspects of the content of their learning. </a:t>
            </a:r>
            <a:endParaRPr lang="en-US">
              <a:latin typeface="Calibri"/>
              <a:ea typeface="Calibri" panose="020F0502020204030204"/>
              <a:cs typeface="Calibri" panose="020F0502020204030204"/>
            </a:endParaRPr>
          </a:p>
          <a:p>
            <a:pPr marL="228600" indent="-228600">
              <a:buChar char="•"/>
            </a:pPr>
            <a:r>
              <a:rPr lang="en-US">
                <a:latin typeface="Calibri"/>
                <a:ea typeface="Open Sans"/>
                <a:cs typeface="Open Sans"/>
              </a:rPr>
              <a:t>The student and faculty member will work together to create a contract.</a:t>
            </a:r>
            <a:endParaRPr lang="en-US">
              <a:latin typeface="Calibri"/>
              <a:ea typeface="Calibri" panose="020F0502020204030204"/>
              <a:cs typeface="Calibri" panose="020F0502020204030204"/>
            </a:endParaRPr>
          </a:p>
          <a:p>
            <a:pPr marL="685800" lvl="1" indent="-228600">
              <a:buChar char="•"/>
            </a:pPr>
            <a:r>
              <a:rPr lang="en-US">
                <a:latin typeface="Calibri"/>
                <a:ea typeface="Open Sans"/>
                <a:cs typeface="Open Sans"/>
              </a:rPr>
              <a:t>Examples include:</a:t>
            </a:r>
            <a:endParaRPr lang="en-US">
              <a:latin typeface="Calibri"/>
              <a:ea typeface="Calibri" panose="020F0502020204030204"/>
              <a:cs typeface="Calibri" panose="020F0502020204030204"/>
            </a:endParaRPr>
          </a:p>
          <a:p>
            <a:pPr marL="1143000" lvl="2" indent="-228600">
              <a:buChar char="•"/>
            </a:pPr>
            <a:r>
              <a:rPr lang="en-US">
                <a:latin typeface="Calibri"/>
                <a:ea typeface="Open Sans"/>
                <a:cs typeface="Open Sans"/>
              </a:rPr>
              <a:t>A traditional research paper or elevated class paper</a:t>
            </a:r>
            <a:endParaRPr lang="en-US">
              <a:latin typeface="Calibri"/>
              <a:ea typeface="Calibri" panose="020F0502020204030204"/>
              <a:cs typeface="Calibri" panose="020F0502020204030204"/>
            </a:endParaRPr>
          </a:p>
          <a:p>
            <a:pPr marL="1143000" lvl="2" indent="-228600">
              <a:buChar char="•"/>
            </a:pPr>
            <a:r>
              <a:rPr lang="en-US">
                <a:latin typeface="Calibri"/>
                <a:ea typeface="Open Sans"/>
                <a:cs typeface="Open Sans"/>
              </a:rPr>
              <a:t>A case study</a:t>
            </a:r>
            <a:endParaRPr lang="en-US">
              <a:latin typeface="Calibri"/>
              <a:ea typeface="Calibri" panose="020F0502020204030204"/>
              <a:cs typeface="Calibri" panose="020F0502020204030204"/>
            </a:endParaRPr>
          </a:p>
          <a:p>
            <a:pPr marL="1143000" lvl="2" indent="-228600">
              <a:buChar char="•"/>
            </a:pPr>
            <a:r>
              <a:rPr lang="en-US">
                <a:latin typeface="Calibri"/>
                <a:ea typeface="Open Sans"/>
                <a:cs typeface="Open Sans"/>
              </a:rPr>
              <a:t>A specialized lab experiment</a:t>
            </a:r>
            <a:endParaRPr lang="en-US">
              <a:latin typeface="Calibri"/>
              <a:ea typeface="Calibri" panose="020F0502020204030204"/>
              <a:cs typeface="Calibri" panose="020F0502020204030204"/>
            </a:endParaRPr>
          </a:p>
        </p:txBody>
      </p:sp>
      <p:sp>
        <p:nvSpPr>
          <p:cNvPr id="5" name="TextBox 4">
            <a:extLst>
              <a:ext uri="{FF2B5EF4-FFF2-40B4-BE49-F238E27FC236}">
                <a16:creationId xmlns:a16="http://schemas.microsoft.com/office/drawing/2014/main" id="{D932748D-3CE2-D09B-6B67-2D22E623FD99}"/>
              </a:ext>
            </a:extLst>
          </p:cNvPr>
          <p:cNvSpPr txBox="1"/>
          <p:nvPr/>
        </p:nvSpPr>
        <p:spPr>
          <a:xfrm>
            <a:off x="577850" y="5162550"/>
            <a:ext cx="11029950" cy="707886"/>
          </a:xfrm>
          <a:prstGeom prst="rect">
            <a:avLst/>
          </a:prstGeom>
          <a:solidFill>
            <a:srgbClr val="DEB84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ea typeface="Calibri"/>
                <a:cs typeface="Calibri"/>
              </a:rPr>
              <a:t>Please visit our website at </a:t>
            </a:r>
            <a:r>
              <a:rPr lang="en-US" sz="2000">
                <a:ea typeface="Calibri"/>
                <a:cs typeface="Calibri"/>
                <a:hlinkClick r:id="rId2"/>
              </a:rPr>
              <a:t>honors.ucmerced.edu</a:t>
            </a:r>
            <a:r>
              <a:rPr lang="en-US" sz="2000">
                <a:ea typeface="Calibri"/>
                <a:cs typeface="Calibri"/>
              </a:rPr>
              <a:t> for more information! </a:t>
            </a:r>
          </a:p>
          <a:p>
            <a:pPr algn="ctr"/>
            <a:r>
              <a:rPr lang="en-US" sz="2000">
                <a:ea typeface="Calibri"/>
                <a:cs typeface="Calibri"/>
              </a:rPr>
              <a:t>Show your support by joining our Honors Faculty or Honors Affiliates</a:t>
            </a:r>
          </a:p>
        </p:txBody>
      </p:sp>
      <p:pic>
        <p:nvPicPr>
          <p:cNvPr id="7" name="Picture 6" descr="A blue and yellow text with a light bulb&#10;&#10;Description automatically generated">
            <a:extLst>
              <a:ext uri="{FF2B5EF4-FFF2-40B4-BE49-F238E27FC236}">
                <a16:creationId xmlns:a16="http://schemas.microsoft.com/office/drawing/2014/main" id="{FFAF80A9-E483-A5CB-3502-57C75E31CC91}"/>
              </a:ext>
            </a:extLst>
          </p:cNvPr>
          <p:cNvPicPr>
            <a:picLocks noChangeAspect="1"/>
          </p:cNvPicPr>
          <p:nvPr/>
        </p:nvPicPr>
        <p:blipFill>
          <a:blip r:embed="rId3"/>
          <a:stretch>
            <a:fillRect/>
          </a:stretch>
        </p:blipFill>
        <p:spPr>
          <a:xfrm>
            <a:off x="530839" y="266306"/>
            <a:ext cx="1830082" cy="821059"/>
          </a:xfrm>
          <a:prstGeom prst="rect">
            <a:avLst/>
          </a:prstGeom>
        </p:spPr>
      </p:pic>
    </p:spTree>
    <p:extLst>
      <p:ext uri="{BB962C8B-B14F-4D97-AF65-F5344CB8AC3E}">
        <p14:creationId xmlns:p14="http://schemas.microsoft.com/office/powerpoint/2010/main" val="3133322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buildings with a pond&#10;&#10;Description automatically generated">
            <a:extLst>
              <a:ext uri="{FF2B5EF4-FFF2-40B4-BE49-F238E27FC236}">
                <a16:creationId xmlns:a16="http://schemas.microsoft.com/office/drawing/2014/main" id="{25916BF9-858A-CC4A-7A8C-70D2FBE10656}"/>
              </a:ext>
            </a:extLst>
          </p:cNvPr>
          <p:cNvPicPr>
            <a:picLocks noChangeAspect="1"/>
          </p:cNvPicPr>
          <p:nvPr/>
        </p:nvPicPr>
        <p:blipFill>
          <a:blip r:embed="rId2"/>
          <a:stretch>
            <a:fillRect/>
          </a:stretch>
        </p:blipFill>
        <p:spPr>
          <a:xfrm>
            <a:off x="981254" y="1583446"/>
            <a:ext cx="11210925" cy="4112590"/>
          </a:xfrm>
          <a:prstGeom prst="rect">
            <a:avLst/>
          </a:prstGeom>
        </p:spPr>
      </p:pic>
      <p:sp>
        <p:nvSpPr>
          <p:cNvPr id="4" name="TextBox 3">
            <a:extLst>
              <a:ext uri="{FF2B5EF4-FFF2-40B4-BE49-F238E27FC236}">
                <a16:creationId xmlns:a16="http://schemas.microsoft.com/office/drawing/2014/main" id="{4886B87D-819D-3C66-4FE1-3B5C6ADB94C6}"/>
              </a:ext>
            </a:extLst>
          </p:cNvPr>
          <p:cNvSpPr txBox="1"/>
          <p:nvPr/>
        </p:nvSpPr>
        <p:spPr>
          <a:xfrm>
            <a:off x="1271183" y="404803"/>
            <a:ext cx="9657643" cy="584775"/>
          </a:xfrm>
          <a:prstGeom prst="rect">
            <a:avLst/>
          </a:prstGeom>
          <a:noFill/>
        </p:spPr>
        <p:txBody>
          <a:bodyPr wrap="square" lIns="91440" tIns="45720" rIns="91440" bIns="45720" rtlCol="0" anchor="t">
            <a:spAutoFit/>
          </a:bodyPr>
          <a:lstStyle/>
          <a:p>
            <a:r>
              <a:rPr lang="en-US" sz="3200" b="1">
                <a:solidFill>
                  <a:srgbClr val="14233C"/>
                </a:solidFill>
              </a:rPr>
              <a:t>General Education – ge.ucmerced.edu</a:t>
            </a:r>
            <a:endParaRPr lang="en-US"/>
          </a:p>
        </p:txBody>
      </p:sp>
    </p:spTree>
    <p:extLst>
      <p:ext uri="{BB962C8B-B14F-4D97-AF65-F5344CB8AC3E}">
        <p14:creationId xmlns:p14="http://schemas.microsoft.com/office/powerpoint/2010/main" val="3597203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648B74-825F-3942-9505-04D3DC616750}"/>
              </a:ext>
            </a:extLst>
          </p:cNvPr>
          <p:cNvSpPr txBox="1"/>
          <p:nvPr/>
        </p:nvSpPr>
        <p:spPr>
          <a:xfrm>
            <a:off x="1004483" y="166678"/>
            <a:ext cx="9657643" cy="584775"/>
          </a:xfrm>
          <a:prstGeom prst="rect">
            <a:avLst/>
          </a:prstGeom>
          <a:noFill/>
        </p:spPr>
        <p:txBody>
          <a:bodyPr wrap="square" lIns="91440" tIns="45720" rIns="91440" bIns="45720" rtlCol="0" anchor="t">
            <a:spAutoFit/>
          </a:bodyPr>
          <a:lstStyle/>
          <a:p>
            <a:r>
              <a:rPr lang="en-US" sz="3200" b="1">
                <a:solidFill>
                  <a:srgbClr val="14233C"/>
                </a:solidFill>
              </a:rPr>
              <a:t>General Education Executive Committee AY 23-24</a:t>
            </a:r>
            <a:endParaRPr lang="en-US"/>
          </a:p>
        </p:txBody>
      </p:sp>
      <p:sp>
        <p:nvSpPr>
          <p:cNvPr id="4" name="TextBox 3">
            <a:extLst>
              <a:ext uri="{FF2B5EF4-FFF2-40B4-BE49-F238E27FC236}">
                <a16:creationId xmlns:a16="http://schemas.microsoft.com/office/drawing/2014/main" id="{5AD15B32-F243-3F46-939C-A95F84F20EAC}"/>
              </a:ext>
            </a:extLst>
          </p:cNvPr>
          <p:cNvSpPr txBox="1"/>
          <p:nvPr/>
        </p:nvSpPr>
        <p:spPr>
          <a:xfrm>
            <a:off x="-257212" y="3601985"/>
            <a:ext cx="2957624" cy="1815882"/>
          </a:xfrm>
          <a:prstGeom prst="rect">
            <a:avLst/>
          </a:prstGeom>
          <a:noFill/>
        </p:spPr>
        <p:txBody>
          <a:bodyPr wrap="square" lIns="91440" tIns="45720" rIns="91440" bIns="45720" rtlCol="0" anchor="t">
            <a:spAutoFit/>
          </a:bodyPr>
          <a:lstStyle/>
          <a:p>
            <a:pPr algn="ctr"/>
            <a:r>
              <a:rPr lang="en-US" sz="1600" b="1">
                <a:solidFill>
                  <a:schemeClr val="bg2">
                    <a:lumMod val="25000"/>
                  </a:schemeClr>
                </a:solidFill>
                <a:ea typeface="Calibri"/>
                <a:cs typeface="Calibri"/>
              </a:rPr>
              <a:t>Justin Hicks</a:t>
            </a:r>
          </a:p>
          <a:p>
            <a:pPr algn="ctr"/>
            <a:r>
              <a:rPr lang="en-US" sz="1200" i="1">
                <a:ea typeface="Calibri"/>
                <a:cs typeface="Calibri"/>
              </a:rPr>
              <a:t>Interim GEEC Chair,</a:t>
            </a:r>
          </a:p>
          <a:p>
            <a:pPr algn="ctr"/>
            <a:r>
              <a:rPr lang="en-US" sz="1200" i="1">
                <a:ea typeface="+mn-lt"/>
                <a:cs typeface="+mn-lt"/>
              </a:rPr>
              <a:t>Associate Dean of </a:t>
            </a:r>
          </a:p>
          <a:p>
            <a:pPr algn="ctr"/>
            <a:r>
              <a:rPr lang="en-US" sz="1200" i="1">
                <a:ea typeface="+mn-lt"/>
                <a:cs typeface="+mn-lt"/>
              </a:rPr>
              <a:t>Undergraduate Education, </a:t>
            </a:r>
          </a:p>
          <a:p>
            <a:pPr algn="ctr"/>
            <a:r>
              <a:rPr lang="en-US" sz="1200" i="1">
                <a:ea typeface="+mn-lt"/>
                <a:cs typeface="+mn-lt"/>
              </a:rPr>
              <a:t>Associate Teaching Professor, </a:t>
            </a:r>
          </a:p>
          <a:p>
            <a:pPr algn="ctr"/>
            <a:r>
              <a:rPr lang="en-US" sz="1200" i="1">
                <a:ea typeface="+mn-lt"/>
                <a:cs typeface="+mn-lt"/>
              </a:rPr>
              <a:t>Economic</a:t>
            </a:r>
            <a:r>
              <a:rPr lang="en-US" sz="1200">
                <a:ea typeface="+mn-lt"/>
                <a:cs typeface="+mn-lt"/>
              </a:rPr>
              <a:t>s</a:t>
            </a:r>
            <a:endParaRPr lang="en-US" sz="1200">
              <a:ea typeface="Calibri"/>
              <a:cs typeface="Calibri"/>
            </a:endParaRPr>
          </a:p>
          <a:p>
            <a:pPr algn="ctr"/>
            <a:br>
              <a:rPr lang="en-US"/>
            </a:br>
            <a:endParaRPr lang="en-US"/>
          </a:p>
        </p:txBody>
      </p:sp>
      <p:sp>
        <p:nvSpPr>
          <p:cNvPr id="7" name="TextBox 6">
            <a:extLst>
              <a:ext uri="{FF2B5EF4-FFF2-40B4-BE49-F238E27FC236}">
                <a16:creationId xmlns:a16="http://schemas.microsoft.com/office/drawing/2014/main" id="{8175FC29-62B7-7841-9C5C-E58C6696D46A}"/>
              </a:ext>
            </a:extLst>
          </p:cNvPr>
          <p:cNvSpPr txBox="1"/>
          <p:nvPr/>
        </p:nvSpPr>
        <p:spPr>
          <a:xfrm>
            <a:off x="1757730" y="2558248"/>
            <a:ext cx="2957624" cy="954107"/>
          </a:xfrm>
          <a:prstGeom prst="rect">
            <a:avLst/>
          </a:prstGeom>
          <a:noFill/>
        </p:spPr>
        <p:txBody>
          <a:bodyPr wrap="square" lIns="91440" tIns="45720" rIns="91440" bIns="45720" rtlCol="0" anchor="t">
            <a:spAutoFit/>
          </a:bodyPr>
          <a:lstStyle/>
          <a:p>
            <a:pPr algn="ctr"/>
            <a:r>
              <a:rPr lang="en-US" sz="1600" b="1">
                <a:solidFill>
                  <a:schemeClr val="bg2">
                    <a:lumMod val="25000"/>
                  </a:schemeClr>
                </a:solidFill>
              </a:rPr>
              <a:t>Alejandro Gutierrez</a:t>
            </a:r>
            <a:endParaRPr lang="en-US" sz="1600" b="1">
              <a:solidFill>
                <a:schemeClr val="bg2">
                  <a:lumMod val="25000"/>
                </a:schemeClr>
              </a:solidFill>
              <a:ea typeface="Calibri"/>
              <a:cs typeface="Calibri"/>
            </a:endParaRPr>
          </a:p>
          <a:p>
            <a:pPr algn="ctr"/>
            <a:r>
              <a:rPr lang="en-US" sz="1200" i="1">
                <a:solidFill>
                  <a:srgbClr val="323336"/>
                </a:solidFill>
                <a:ea typeface="+mn-lt"/>
                <a:cs typeface="+mn-lt"/>
              </a:rPr>
              <a:t>Associate Teaching Professor, </a:t>
            </a:r>
            <a:endParaRPr lang="en-US" sz="1200" i="1">
              <a:solidFill>
                <a:srgbClr val="000000"/>
              </a:solidFill>
              <a:ea typeface="+mn-lt"/>
              <a:cs typeface="+mn-lt"/>
            </a:endParaRPr>
          </a:p>
          <a:p>
            <a:pPr algn="ctr"/>
            <a:r>
              <a:rPr lang="en-US" sz="1200" i="1">
                <a:solidFill>
                  <a:srgbClr val="323336"/>
                </a:solidFill>
                <a:ea typeface="+mn-lt"/>
                <a:cs typeface="+mn-lt"/>
              </a:rPr>
              <a:t>Mechanical Engineering</a:t>
            </a:r>
          </a:p>
          <a:p>
            <a:pPr algn="ctr"/>
            <a:endParaRPr lang="en-US" sz="1600" b="1">
              <a:solidFill>
                <a:schemeClr val="bg2">
                  <a:lumMod val="25000"/>
                </a:schemeClr>
              </a:solidFill>
              <a:ea typeface="Calibri"/>
              <a:cs typeface="Calibri"/>
            </a:endParaRPr>
          </a:p>
        </p:txBody>
      </p:sp>
      <p:sp>
        <p:nvSpPr>
          <p:cNvPr id="8" name="TextBox 7">
            <a:extLst>
              <a:ext uri="{FF2B5EF4-FFF2-40B4-BE49-F238E27FC236}">
                <a16:creationId xmlns:a16="http://schemas.microsoft.com/office/drawing/2014/main" id="{8D6C4ACA-95A0-B648-BA1B-58C3DE6C3B48}"/>
              </a:ext>
            </a:extLst>
          </p:cNvPr>
          <p:cNvSpPr txBox="1"/>
          <p:nvPr/>
        </p:nvSpPr>
        <p:spPr>
          <a:xfrm>
            <a:off x="8737899" y="3601792"/>
            <a:ext cx="2957624" cy="707886"/>
          </a:xfrm>
          <a:prstGeom prst="rect">
            <a:avLst/>
          </a:prstGeom>
          <a:noFill/>
        </p:spPr>
        <p:txBody>
          <a:bodyPr wrap="square" lIns="91440" tIns="45720" rIns="91440" bIns="45720" rtlCol="0" anchor="t">
            <a:spAutoFit/>
          </a:bodyPr>
          <a:lstStyle/>
          <a:p>
            <a:pPr algn="ctr"/>
            <a:r>
              <a:rPr lang="en-US" sz="1600" b="1">
                <a:solidFill>
                  <a:schemeClr val="bg2">
                    <a:lumMod val="25000"/>
                  </a:schemeClr>
                </a:solidFill>
                <a:ea typeface="Calibri"/>
                <a:cs typeface="Calibri"/>
              </a:rPr>
              <a:t>Sachin Goyal</a:t>
            </a:r>
          </a:p>
          <a:p>
            <a:pPr algn="ctr"/>
            <a:r>
              <a:rPr lang="en-US" sz="1200" i="1">
                <a:solidFill>
                  <a:srgbClr val="323336"/>
                </a:solidFill>
                <a:ea typeface="+mn-lt"/>
                <a:cs typeface="+mn-lt"/>
              </a:rPr>
              <a:t>Associate Teaching Professor, </a:t>
            </a:r>
            <a:endParaRPr lang="en-US" sz="1200">
              <a:solidFill>
                <a:srgbClr val="000000"/>
              </a:solidFill>
              <a:ea typeface="+mn-lt"/>
              <a:cs typeface="+mn-lt"/>
            </a:endParaRPr>
          </a:p>
          <a:p>
            <a:pPr algn="ctr"/>
            <a:r>
              <a:rPr lang="en-US" sz="1200" i="1">
                <a:solidFill>
                  <a:srgbClr val="323336"/>
                </a:solidFill>
                <a:ea typeface="+mn-lt"/>
                <a:cs typeface="+mn-lt"/>
              </a:rPr>
              <a:t>Mechanical Engineering</a:t>
            </a:r>
            <a:endParaRPr lang="en-US"/>
          </a:p>
        </p:txBody>
      </p:sp>
      <p:sp>
        <p:nvSpPr>
          <p:cNvPr id="6" name="TextBox 5">
            <a:extLst>
              <a:ext uri="{FF2B5EF4-FFF2-40B4-BE49-F238E27FC236}">
                <a16:creationId xmlns:a16="http://schemas.microsoft.com/office/drawing/2014/main" id="{93F96FE9-8F7A-D52B-75A2-3F6B23C9D13F}"/>
              </a:ext>
            </a:extLst>
          </p:cNvPr>
          <p:cNvSpPr txBox="1"/>
          <p:nvPr/>
        </p:nvSpPr>
        <p:spPr>
          <a:xfrm>
            <a:off x="4128032" y="3599920"/>
            <a:ext cx="2957624" cy="707886"/>
          </a:xfrm>
          <a:prstGeom prst="rect">
            <a:avLst/>
          </a:prstGeom>
          <a:noFill/>
        </p:spPr>
        <p:txBody>
          <a:bodyPr wrap="square" lIns="91440" tIns="45720" rIns="91440" bIns="45720" rtlCol="0" anchor="t">
            <a:spAutoFit/>
          </a:bodyPr>
          <a:lstStyle/>
          <a:p>
            <a:pPr algn="ctr"/>
            <a:r>
              <a:rPr lang="en-US" sz="1600" b="1">
                <a:solidFill>
                  <a:schemeClr val="bg2">
                    <a:lumMod val="25000"/>
                  </a:schemeClr>
                </a:solidFill>
                <a:ea typeface="Calibri"/>
                <a:cs typeface="Calibri"/>
              </a:rPr>
              <a:t>Heather Devrick</a:t>
            </a:r>
          </a:p>
          <a:p>
            <a:pPr algn="ctr"/>
            <a:r>
              <a:rPr lang="en-US" sz="1200" i="1">
                <a:solidFill>
                  <a:srgbClr val="323336"/>
                </a:solidFill>
                <a:ea typeface="+mn-lt"/>
                <a:cs typeface="+mn-lt"/>
              </a:rPr>
              <a:t>Continuing Lecturer, </a:t>
            </a:r>
            <a:endParaRPr lang="en-US" sz="1200">
              <a:solidFill>
                <a:srgbClr val="000000"/>
              </a:solidFill>
              <a:ea typeface="+mn-lt"/>
              <a:cs typeface="+mn-lt"/>
            </a:endParaRPr>
          </a:p>
          <a:p>
            <a:pPr algn="ctr"/>
            <a:r>
              <a:rPr lang="en-US" sz="1200" i="1">
                <a:solidFill>
                  <a:srgbClr val="323336"/>
                </a:solidFill>
                <a:ea typeface="+mn-lt"/>
                <a:cs typeface="+mn-lt"/>
              </a:rPr>
              <a:t>Merritt Writing Program</a:t>
            </a:r>
            <a:endParaRPr lang="en-US">
              <a:ea typeface="Calibri"/>
              <a:cs typeface="Calibri"/>
            </a:endParaRPr>
          </a:p>
        </p:txBody>
      </p:sp>
      <p:sp>
        <p:nvSpPr>
          <p:cNvPr id="12" name="TextBox 11">
            <a:extLst>
              <a:ext uri="{FF2B5EF4-FFF2-40B4-BE49-F238E27FC236}">
                <a16:creationId xmlns:a16="http://schemas.microsoft.com/office/drawing/2014/main" id="{0C93A7EE-1E63-7401-EAF5-8A7685F4E82C}"/>
              </a:ext>
            </a:extLst>
          </p:cNvPr>
          <p:cNvSpPr txBox="1"/>
          <p:nvPr/>
        </p:nvSpPr>
        <p:spPr>
          <a:xfrm>
            <a:off x="6538753" y="2513188"/>
            <a:ext cx="2957624" cy="892552"/>
          </a:xfrm>
          <a:prstGeom prst="rect">
            <a:avLst/>
          </a:prstGeom>
          <a:noFill/>
        </p:spPr>
        <p:txBody>
          <a:bodyPr wrap="square" lIns="91440" tIns="45720" rIns="91440" bIns="45720" rtlCol="0" anchor="t">
            <a:spAutoFit/>
          </a:bodyPr>
          <a:lstStyle/>
          <a:p>
            <a:pPr algn="ctr"/>
            <a:r>
              <a:rPr lang="en-US" sz="1600" b="1">
                <a:solidFill>
                  <a:schemeClr val="bg2">
                    <a:lumMod val="25000"/>
                  </a:schemeClr>
                </a:solidFill>
              </a:rPr>
              <a:t>Ryan Baxter</a:t>
            </a:r>
            <a:endParaRPr lang="en-US" sz="1600" b="1">
              <a:solidFill>
                <a:schemeClr val="bg2">
                  <a:lumMod val="25000"/>
                </a:schemeClr>
              </a:solidFill>
              <a:ea typeface="Calibri"/>
              <a:cs typeface="Calibri"/>
            </a:endParaRPr>
          </a:p>
          <a:p>
            <a:pPr algn="ctr"/>
            <a:r>
              <a:rPr lang="en-US" sz="1200" i="1">
                <a:solidFill>
                  <a:srgbClr val="323336"/>
                </a:solidFill>
                <a:ea typeface="+mn-lt"/>
                <a:cs typeface="+mn-lt"/>
              </a:rPr>
              <a:t>Associate Professor and </a:t>
            </a:r>
            <a:endParaRPr lang="en-US" sz="1200" i="1">
              <a:solidFill>
                <a:srgbClr val="000000"/>
              </a:solidFill>
              <a:ea typeface="+mn-lt"/>
              <a:cs typeface="+mn-lt"/>
            </a:endParaRPr>
          </a:p>
          <a:p>
            <a:pPr algn="ctr"/>
            <a:r>
              <a:rPr lang="en-US" sz="1200" i="1">
                <a:solidFill>
                  <a:srgbClr val="323336"/>
                </a:solidFill>
                <a:ea typeface="+mn-lt"/>
                <a:cs typeface="+mn-lt"/>
              </a:rPr>
              <a:t>Department Chair</a:t>
            </a:r>
          </a:p>
          <a:p>
            <a:pPr algn="ctr"/>
            <a:r>
              <a:rPr lang="en-US" sz="1200" i="1">
                <a:solidFill>
                  <a:srgbClr val="323336"/>
                </a:solidFill>
                <a:ea typeface="Calibri"/>
                <a:cs typeface="Calibri"/>
              </a:rPr>
              <a:t>Chemistry &amp; Biochemistry</a:t>
            </a:r>
          </a:p>
        </p:txBody>
      </p:sp>
      <p:pic>
        <p:nvPicPr>
          <p:cNvPr id="14" name="Picture 13" descr="A person with long hair and a beard&#10;&#10;Description automatically generated">
            <a:extLst>
              <a:ext uri="{FF2B5EF4-FFF2-40B4-BE49-F238E27FC236}">
                <a16:creationId xmlns:a16="http://schemas.microsoft.com/office/drawing/2014/main" id="{B63AF85E-2D91-CEEE-6700-24B579A2D4FA}"/>
              </a:ext>
            </a:extLst>
          </p:cNvPr>
          <p:cNvPicPr>
            <a:picLocks noChangeAspect="1"/>
          </p:cNvPicPr>
          <p:nvPr/>
        </p:nvPicPr>
        <p:blipFill>
          <a:blip r:embed="rId2"/>
          <a:stretch>
            <a:fillRect/>
          </a:stretch>
        </p:blipFill>
        <p:spPr>
          <a:xfrm>
            <a:off x="7094777" y="3430333"/>
            <a:ext cx="1848546" cy="2698363"/>
          </a:xfrm>
          <a:prstGeom prst="rect">
            <a:avLst/>
          </a:prstGeom>
        </p:spPr>
      </p:pic>
      <p:pic>
        <p:nvPicPr>
          <p:cNvPr id="15" name="Picture 14" descr="A close-up of a person smiling&#10;&#10;Description automatically generated">
            <a:extLst>
              <a:ext uri="{FF2B5EF4-FFF2-40B4-BE49-F238E27FC236}">
                <a16:creationId xmlns:a16="http://schemas.microsoft.com/office/drawing/2014/main" id="{B8CBBCA5-32CE-3A37-7202-F16F93AFC8FE}"/>
              </a:ext>
            </a:extLst>
          </p:cNvPr>
          <p:cNvPicPr>
            <a:picLocks noChangeAspect="1"/>
          </p:cNvPicPr>
          <p:nvPr/>
        </p:nvPicPr>
        <p:blipFill>
          <a:blip r:embed="rId3"/>
          <a:stretch>
            <a:fillRect/>
          </a:stretch>
        </p:blipFill>
        <p:spPr>
          <a:xfrm>
            <a:off x="9090686" y="958019"/>
            <a:ext cx="2258560" cy="2471236"/>
          </a:xfrm>
          <a:prstGeom prst="rect">
            <a:avLst/>
          </a:prstGeom>
        </p:spPr>
      </p:pic>
      <p:pic>
        <p:nvPicPr>
          <p:cNvPr id="16" name="Picture 15" descr="A person smiling for a selfie&#10;&#10;Description automatically generated">
            <a:extLst>
              <a:ext uri="{FF2B5EF4-FFF2-40B4-BE49-F238E27FC236}">
                <a16:creationId xmlns:a16="http://schemas.microsoft.com/office/drawing/2014/main" id="{A3D3CAE2-810E-5BDF-577B-5246C203DCC4}"/>
              </a:ext>
            </a:extLst>
          </p:cNvPr>
          <p:cNvPicPr>
            <a:picLocks noChangeAspect="1"/>
          </p:cNvPicPr>
          <p:nvPr/>
        </p:nvPicPr>
        <p:blipFill>
          <a:blip r:embed="rId4"/>
          <a:stretch>
            <a:fillRect/>
          </a:stretch>
        </p:blipFill>
        <p:spPr>
          <a:xfrm>
            <a:off x="4347834" y="929992"/>
            <a:ext cx="2545078" cy="2474100"/>
          </a:xfrm>
          <a:prstGeom prst="rect">
            <a:avLst/>
          </a:prstGeom>
        </p:spPr>
      </p:pic>
      <p:pic>
        <p:nvPicPr>
          <p:cNvPr id="17" name="Picture 16" descr="A person in a blue shirt&#10;&#10;Description automatically generated">
            <a:extLst>
              <a:ext uri="{FF2B5EF4-FFF2-40B4-BE49-F238E27FC236}">
                <a16:creationId xmlns:a16="http://schemas.microsoft.com/office/drawing/2014/main" id="{F0F98E02-9A76-EB97-071A-748573ACC8FB}"/>
              </a:ext>
            </a:extLst>
          </p:cNvPr>
          <p:cNvPicPr>
            <a:picLocks noChangeAspect="1"/>
          </p:cNvPicPr>
          <p:nvPr/>
        </p:nvPicPr>
        <p:blipFill>
          <a:blip r:embed="rId5"/>
          <a:stretch>
            <a:fillRect/>
          </a:stretch>
        </p:blipFill>
        <p:spPr>
          <a:xfrm>
            <a:off x="2329092" y="3463220"/>
            <a:ext cx="1821505" cy="2559307"/>
          </a:xfrm>
          <a:prstGeom prst="rect">
            <a:avLst/>
          </a:prstGeom>
        </p:spPr>
      </p:pic>
      <p:pic>
        <p:nvPicPr>
          <p:cNvPr id="3" name="Picture 2" descr="A person in a suit and tie&#10;&#10;Description automatically generated">
            <a:extLst>
              <a:ext uri="{FF2B5EF4-FFF2-40B4-BE49-F238E27FC236}">
                <a16:creationId xmlns:a16="http://schemas.microsoft.com/office/drawing/2014/main" id="{5BCB20CA-D727-13B3-07E0-14D21B2F18A6}"/>
              </a:ext>
            </a:extLst>
          </p:cNvPr>
          <p:cNvPicPr>
            <a:picLocks noChangeAspect="1"/>
          </p:cNvPicPr>
          <p:nvPr/>
        </p:nvPicPr>
        <p:blipFill>
          <a:blip r:embed="rId6"/>
          <a:stretch>
            <a:fillRect/>
          </a:stretch>
        </p:blipFill>
        <p:spPr>
          <a:xfrm>
            <a:off x="380043" y="954314"/>
            <a:ext cx="1734557" cy="2554514"/>
          </a:xfrm>
          <a:prstGeom prst="rect">
            <a:avLst/>
          </a:prstGeom>
        </p:spPr>
      </p:pic>
    </p:spTree>
    <p:extLst>
      <p:ext uri="{BB962C8B-B14F-4D97-AF65-F5344CB8AC3E}">
        <p14:creationId xmlns:p14="http://schemas.microsoft.com/office/powerpoint/2010/main" val="3738136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648B74-825F-3942-9505-04D3DC616750}"/>
              </a:ext>
            </a:extLst>
          </p:cNvPr>
          <p:cNvSpPr txBox="1"/>
          <p:nvPr/>
        </p:nvSpPr>
        <p:spPr>
          <a:xfrm>
            <a:off x="1004483" y="166678"/>
            <a:ext cx="9657643" cy="584775"/>
          </a:xfrm>
          <a:prstGeom prst="rect">
            <a:avLst/>
          </a:prstGeom>
          <a:noFill/>
        </p:spPr>
        <p:txBody>
          <a:bodyPr wrap="square" lIns="91440" tIns="45720" rIns="91440" bIns="45720" rtlCol="0" anchor="t">
            <a:spAutoFit/>
          </a:bodyPr>
          <a:lstStyle/>
          <a:p>
            <a:r>
              <a:rPr lang="en-US" sz="3200" b="1">
                <a:solidFill>
                  <a:srgbClr val="14233C"/>
                </a:solidFill>
              </a:rPr>
              <a:t>Call for GE committee members for AY 24-25</a:t>
            </a:r>
            <a:endParaRPr lang="en-US" sz="3200" b="1">
              <a:solidFill>
                <a:srgbClr val="14233C"/>
              </a:solidFill>
              <a:ea typeface="Calibri"/>
              <a:cs typeface="Calibri"/>
            </a:endParaRPr>
          </a:p>
        </p:txBody>
      </p:sp>
      <p:sp>
        <p:nvSpPr>
          <p:cNvPr id="7" name="TextBox 6">
            <a:extLst>
              <a:ext uri="{FF2B5EF4-FFF2-40B4-BE49-F238E27FC236}">
                <a16:creationId xmlns:a16="http://schemas.microsoft.com/office/drawing/2014/main" id="{8175FC29-62B7-7841-9C5C-E58C6696D46A}"/>
              </a:ext>
            </a:extLst>
          </p:cNvPr>
          <p:cNvSpPr txBox="1"/>
          <p:nvPr/>
        </p:nvSpPr>
        <p:spPr>
          <a:xfrm>
            <a:off x="5343728" y="5580325"/>
            <a:ext cx="2957624" cy="461665"/>
          </a:xfrm>
          <a:prstGeom prst="rect">
            <a:avLst/>
          </a:prstGeom>
          <a:noFill/>
        </p:spPr>
        <p:txBody>
          <a:bodyPr wrap="square" lIns="91440" tIns="45720" rIns="91440" bIns="45720" rtlCol="0" anchor="t">
            <a:spAutoFit/>
          </a:bodyPr>
          <a:lstStyle/>
          <a:p>
            <a:pPr algn="ctr"/>
            <a:r>
              <a:rPr lang="en-US" sz="1200" b="1">
                <a:solidFill>
                  <a:schemeClr val="bg2">
                    <a:lumMod val="25000"/>
                  </a:schemeClr>
                </a:solidFill>
              </a:rPr>
              <a:t>Alejandro Gutierrez</a:t>
            </a:r>
            <a:endParaRPr lang="en-US" sz="1200" b="1">
              <a:solidFill>
                <a:schemeClr val="bg2">
                  <a:lumMod val="25000"/>
                </a:schemeClr>
              </a:solidFill>
              <a:ea typeface="Calibri"/>
              <a:cs typeface="Calibri"/>
            </a:endParaRPr>
          </a:p>
          <a:p>
            <a:pPr algn="ctr"/>
            <a:r>
              <a:rPr lang="en-US" sz="1200" b="1" err="1">
                <a:solidFill>
                  <a:schemeClr val="bg2">
                    <a:lumMod val="25000"/>
                  </a:schemeClr>
                </a:solidFill>
                <a:ea typeface="Calibri"/>
                <a:cs typeface="Calibri"/>
              </a:rPr>
              <a:t>SoE</a:t>
            </a:r>
            <a:r>
              <a:rPr lang="en-US" sz="1200" b="1">
                <a:solidFill>
                  <a:schemeClr val="bg2">
                    <a:lumMod val="25000"/>
                  </a:schemeClr>
                </a:solidFill>
                <a:ea typeface="Calibri"/>
                <a:cs typeface="Calibri"/>
              </a:rPr>
              <a:t> rep</a:t>
            </a:r>
          </a:p>
        </p:txBody>
      </p:sp>
      <p:sp>
        <p:nvSpPr>
          <p:cNvPr id="8" name="TextBox 7">
            <a:extLst>
              <a:ext uri="{FF2B5EF4-FFF2-40B4-BE49-F238E27FC236}">
                <a16:creationId xmlns:a16="http://schemas.microsoft.com/office/drawing/2014/main" id="{8D6C4ACA-95A0-B648-BA1B-58C3DE6C3B48}"/>
              </a:ext>
            </a:extLst>
          </p:cNvPr>
          <p:cNvSpPr txBox="1"/>
          <p:nvPr/>
        </p:nvSpPr>
        <p:spPr>
          <a:xfrm>
            <a:off x="5190973" y="2880981"/>
            <a:ext cx="2957624" cy="461665"/>
          </a:xfrm>
          <a:prstGeom prst="rect">
            <a:avLst/>
          </a:prstGeom>
          <a:noFill/>
        </p:spPr>
        <p:txBody>
          <a:bodyPr wrap="square" lIns="91440" tIns="45720" rIns="91440" bIns="45720" rtlCol="0" anchor="t">
            <a:spAutoFit/>
          </a:bodyPr>
          <a:lstStyle/>
          <a:p>
            <a:pPr algn="ctr"/>
            <a:r>
              <a:rPr lang="en-US" sz="1200" b="1">
                <a:solidFill>
                  <a:schemeClr val="bg2">
                    <a:lumMod val="25000"/>
                  </a:schemeClr>
                </a:solidFill>
                <a:ea typeface="Calibri"/>
                <a:cs typeface="Calibri"/>
              </a:rPr>
              <a:t>Sachin Goyal</a:t>
            </a:r>
          </a:p>
          <a:p>
            <a:pPr algn="ctr"/>
            <a:r>
              <a:rPr lang="en-US" sz="1200" b="1" err="1">
                <a:solidFill>
                  <a:schemeClr val="bg2">
                    <a:lumMod val="25000"/>
                  </a:schemeClr>
                </a:solidFill>
                <a:ea typeface="Calibri"/>
                <a:cs typeface="Calibri"/>
              </a:rPr>
              <a:t>SoE</a:t>
            </a:r>
            <a:r>
              <a:rPr lang="en-US" sz="1200" b="1">
                <a:solidFill>
                  <a:schemeClr val="bg2">
                    <a:lumMod val="25000"/>
                  </a:schemeClr>
                </a:solidFill>
                <a:ea typeface="Calibri"/>
                <a:cs typeface="Calibri"/>
              </a:rPr>
              <a:t> rep</a:t>
            </a:r>
          </a:p>
        </p:txBody>
      </p:sp>
      <p:sp>
        <p:nvSpPr>
          <p:cNvPr id="6" name="TextBox 5">
            <a:extLst>
              <a:ext uri="{FF2B5EF4-FFF2-40B4-BE49-F238E27FC236}">
                <a16:creationId xmlns:a16="http://schemas.microsoft.com/office/drawing/2014/main" id="{93F96FE9-8F7A-D52B-75A2-3F6B23C9D13F}"/>
              </a:ext>
            </a:extLst>
          </p:cNvPr>
          <p:cNvSpPr txBox="1"/>
          <p:nvPr/>
        </p:nvSpPr>
        <p:spPr>
          <a:xfrm>
            <a:off x="7459155" y="2879109"/>
            <a:ext cx="2957624" cy="461665"/>
          </a:xfrm>
          <a:prstGeom prst="rect">
            <a:avLst/>
          </a:prstGeom>
          <a:noFill/>
        </p:spPr>
        <p:txBody>
          <a:bodyPr wrap="square" lIns="91440" tIns="45720" rIns="91440" bIns="45720" rtlCol="0" anchor="t">
            <a:spAutoFit/>
          </a:bodyPr>
          <a:lstStyle/>
          <a:p>
            <a:pPr algn="ctr"/>
            <a:r>
              <a:rPr lang="en-US" sz="1200" b="1">
                <a:solidFill>
                  <a:schemeClr val="bg2">
                    <a:lumMod val="25000"/>
                  </a:schemeClr>
                </a:solidFill>
                <a:ea typeface="Calibri"/>
                <a:cs typeface="Calibri"/>
              </a:rPr>
              <a:t>Heather Devrick</a:t>
            </a:r>
          </a:p>
          <a:p>
            <a:pPr algn="ctr"/>
            <a:r>
              <a:rPr lang="en-US" sz="1200" b="1">
                <a:solidFill>
                  <a:schemeClr val="bg2">
                    <a:lumMod val="25000"/>
                  </a:schemeClr>
                </a:solidFill>
                <a:ea typeface="Calibri"/>
                <a:cs typeface="Calibri"/>
              </a:rPr>
              <a:t>Unit 18 Lecturer</a:t>
            </a:r>
          </a:p>
        </p:txBody>
      </p:sp>
      <p:sp>
        <p:nvSpPr>
          <p:cNvPr id="12" name="TextBox 11">
            <a:extLst>
              <a:ext uri="{FF2B5EF4-FFF2-40B4-BE49-F238E27FC236}">
                <a16:creationId xmlns:a16="http://schemas.microsoft.com/office/drawing/2014/main" id="{0C93A7EE-1E63-7401-EAF5-8A7685F4E82C}"/>
              </a:ext>
            </a:extLst>
          </p:cNvPr>
          <p:cNvSpPr txBox="1"/>
          <p:nvPr/>
        </p:nvSpPr>
        <p:spPr>
          <a:xfrm>
            <a:off x="3240938" y="2887981"/>
            <a:ext cx="2957624" cy="461665"/>
          </a:xfrm>
          <a:prstGeom prst="rect">
            <a:avLst/>
          </a:prstGeom>
          <a:noFill/>
        </p:spPr>
        <p:txBody>
          <a:bodyPr wrap="square" lIns="91440" tIns="45720" rIns="91440" bIns="45720" rtlCol="0" anchor="t">
            <a:spAutoFit/>
          </a:bodyPr>
          <a:lstStyle/>
          <a:p>
            <a:pPr algn="ctr"/>
            <a:r>
              <a:rPr lang="en-US" sz="1200" b="1">
                <a:solidFill>
                  <a:schemeClr val="bg2">
                    <a:lumMod val="25000"/>
                  </a:schemeClr>
                </a:solidFill>
              </a:rPr>
              <a:t>Ryan Baxter</a:t>
            </a:r>
            <a:endParaRPr lang="en-US" sz="1200" b="1">
              <a:solidFill>
                <a:schemeClr val="bg2">
                  <a:lumMod val="25000"/>
                </a:schemeClr>
              </a:solidFill>
              <a:ea typeface="Calibri"/>
              <a:cs typeface="Calibri"/>
            </a:endParaRPr>
          </a:p>
          <a:p>
            <a:pPr algn="ctr"/>
            <a:r>
              <a:rPr lang="en-US" sz="1200" b="1">
                <a:solidFill>
                  <a:schemeClr val="bg2">
                    <a:lumMod val="25000"/>
                  </a:schemeClr>
                </a:solidFill>
                <a:ea typeface="Calibri"/>
                <a:cs typeface="Calibri"/>
              </a:rPr>
              <a:t>SNS rep</a:t>
            </a:r>
          </a:p>
        </p:txBody>
      </p:sp>
      <p:pic>
        <p:nvPicPr>
          <p:cNvPr id="14" name="Picture 13" descr="A person with long hair and a beard&#10;&#10;Description automatically generated">
            <a:extLst>
              <a:ext uri="{FF2B5EF4-FFF2-40B4-BE49-F238E27FC236}">
                <a16:creationId xmlns:a16="http://schemas.microsoft.com/office/drawing/2014/main" id="{B63AF85E-2D91-CEEE-6700-24B579A2D4FA}"/>
              </a:ext>
            </a:extLst>
          </p:cNvPr>
          <p:cNvPicPr>
            <a:picLocks noChangeAspect="1"/>
          </p:cNvPicPr>
          <p:nvPr/>
        </p:nvPicPr>
        <p:blipFill>
          <a:blip r:embed="rId2"/>
          <a:stretch>
            <a:fillRect/>
          </a:stretch>
        </p:blipFill>
        <p:spPr>
          <a:xfrm>
            <a:off x="4085285" y="752612"/>
            <a:ext cx="1519033" cy="2132012"/>
          </a:xfrm>
          <a:prstGeom prst="rect">
            <a:avLst/>
          </a:prstGeom>
        </p:spPr>
      </p:pic>
      <p:pic>
        <p:nvPicPr>
          <p:cNvPr id="15" name="Picture 14" descr="A close-up of a person smiling&#10;&#10;Description automatically generated">
            <a:extLst>
              <a:ext uri="{FF2B5EF4-FFF2-40B4-BE49-F238E27FC236}">
                <a16:creationId xmlns:a16="http://schemas.microsoft.com/office/drawing/2014/main" id="{B8CBBCA5-32CE-3A37-7202-F16F93AFC8FE}"/>
              </a:ext>
            </a:extLst>
          </p:cNvPr>
          <p:cNvPicPr>
            <a:picLocks noChangeAspect="1"/>
          </p:cNvPicPr>
          <p:nvPr/>
        </p:nvPicPr>
        <p:blipFill>
          <a:blip r:embed="rId3"/>
          <a:stretch>
            <a:fillRect/>
          </a:stretch>
        </p:blipFill>
        <p:spPr>
          <a:xfrm>
            <a:off x="5924760" y="751792"/>
            <a:ext cx="1784885" cy="2059344"/>
          </a:xfrm>
          <a:prstGeom prst="rect">
            <a:avLst/>
          </a:prstGeom>
        </p:spPr>
      </p:pic>
      <p:pic>
        <p:nvPicPr>
          <p:cNvPr id="16" name="Picture 15" descr="A person smiling for a selfie&#10;&#10;Description automatically generated">
            <a:extLst>
              <a:ext uri="{FF2B5EF4-FFF2-40B4-BE49-F238E27FC236}">
                <a16:creationId xmlns:a16="http://schemas.microsoft.com/office/drawing/2014/main" id="{A3D3CAE2-810E-5BDF-577B-5246C203DCC4}"/>
              </a:ext>
            </a:extLst>
          </p:cNvPr>
          <p:cNvPicPr>
            <a:picLocks noChangeAspect="1"/>
          </p:cNvPicPr>
          <p:nvPr/>
        </p:nvPicPr>
        <p:blipFill>
          <a:blip r:embed="rId4"/>
          <a:stretch>
            <a:fillRect/>
          </a:stretch>
        </p:blipFill>
        <p:spPr>
          <a:xfrm>
            <a:off x="7962186" y="755221"/>
            <a:ext cx="2112592" cy="2051912"/>
          </a:xfrm>
          <a:prstGeom prst="rect">
            <a:avLst/>
          </a:prstGeom>
        </p:spPr>
      </p:pic>
      <p:pic>
        <p:nvPicPr>
          <p:cNvPr id="17" name="Picture 16" descr="A person in a blue shirt&#10;&#10;Description automatically generated">
            <a:extLst>
              <a:ext uri="{FF2B5EF4-FFF2-40B4-BE49-F238E27FC236}">
                <a16:creationId xmlns:a16="http://schemas.microsoft.com/office/drawing/2014/main" id="{F0F98E02-9A76-EB97-071A-748573ACC8FB}"/>
              </a:ext>
            </a:extLst>
          </p:cNvPr>
          <p:cNvPicPr>
            <a:picLocks noChangeAspect="1"/>
          </p:cNvPicPr>
          <p:nvPr/>
        </p:nvPicPr>
        <p:blipFill>
          <a:blip r:embed="rId5"/>
          <a:stretch>
            <a:fillRect/>
          </a:stretch>
        </p:blipFill>
        <p:spPr>
          <a:xfrm>
            <a:off x="6079847" y="3432328"/>
            <a:ext cx="1481694" cy="2065037"/>
          </a:xfrm>
          <a:prstGeom prst="rect">
            <a:avLst/>
          </a:prstGeom>
        </p:spPr>
      </p:pic>
      <p:sp>
        <p:nvSpPr>
          <p:cNvPr id="5" name="TextBox 4">
            <a:extLst>
              <a:ext uri="{FF2B5EF4-FFF2-40B4-BE49-F238E27FC236}">
                <a16:creationId xmlns:a16="http://schemas.microsoft.com/office/drawing/2014/main" id="{FDDC1A7D-4E56-1187-CC3F-101C044B4114}"/>
              </a:ext>
            </a:extLst>
          </p:cNvPr>
          <p:cNvSpPr txBox="1"/>
          <p:nvPr/>
        </p:nvSpPr>
        <p:spPr>
          <a:xfrm>
            <a:off x="3364506" y="5575575"/>
            <a:ext cx="2957624" cy="461665"/>
          </a:xfrm>
          <a:prstGeom prst="rect">
            <a:avLst/>
          </a:prstGeom>
          <a:noFill/>
        </p:spPr>
        <p:txBody>
          <a:bodyPr wrap="square" lIns="91440" tIns="45720" rIns="91440" bIns="45720" rtlCol="0" anchor="t">
            <a:spAutoFit/>
          </a:bodyPr>
          <a:lstStyle/>
          <a:p>
            <a:pPr algn="ctr"/>
            <a:r>
              <a:rPr lang="en-US" sz="1200" b="1">
                <a:solidFill>
                  <a:schemeClr val="bg2">
                    <a:lumMod val="25000"/>
                  </a:schemeClr>
                </a:solidFill>
              </a:rPr>
              <a:t>Stephanie Woo</a:t>
            </a:r>
            <a:endParaRPr lang="en-US" sz="1200" b="1">
              <a:solidFill>
                <a:schemeClr val="bg2">
                  <a:lumMod val="25000"/>
                </a:schemeClr>
              </a:solidFill>
              <a:ea typeface="Calibri"/>
              <a:cs typeface="Calibri"/>
            </a:endParaRPr>
          </a:p>
          <a:p>
            <a:pPr algn="ctr"/>
            <a:r>
              <a:rPr lang="en-US" sz="1200" b="1">
                <a:solidFill>
                  <a:schemeClr val="bg2">
                    <a:lumMod val="25000"/>
                  </a:schemeClr>
                </a:solidFill>
                <a:ea typeface="Calibri"/>
                <a:cs typeface="Calibri"/>
              </a:rPr>
              <a:t>SNS rep</a:t>
            </a:r>
          </a:p>
        </p:txBody>
      </p:sp>
      <p:pic>
        <p:nvPicPr>
          <p:cNvPr id="9" name="Picture 8" descr="A person smiling at the camera&#10;&#10;Description automatically generated">
            <a:extLst>
              <a:ext uri="{FF2B5EF4-FFF2-40B4-BE49-F238E27FC236}">
                <a16:creationId xmlns:a16="http://schemas.microsoft.com/office/drawing/2014/main" id="{DADDC7A7-0A9E-6A77-A826-CCB2A0884800}"/>
              </a:ext>
            </a:extLst>
          </p:cNvPr>
          <p:cNvPicPr>
            <a:picLocks noChangeAspect="1"/>
          </p:cNvPicPr>
          <p:nvPr/>
        </p:nvPicPr>
        <p:blipFill>
          <a:blip r:embed="rId6"/>
          <a:stretch>
            <a:fillRect/>
          </a:stretch>
        </p:blipFill>
        <p:spPr>
          <a:xfrm>
            <a:off x="4106563" y="3347394"/>
            <a:ext cx="1474830" cy="2150847"/>
          </a:xfrm>
          <a:prstGeom prst="rect">
            <a:avLst/>
          </a:prstGeom>
        </p:spPr>
      </p:pic>
      <p:sp>
        <p:nvSpPr>
          <p:cNvPr id="11" name="Oval 10">
            <a:extLst>
              <a:ext uri="{FF2B5EF4-FFF2-40B4-BE49-F238E27FC236}">
                <a16:creationId xmlns:a16="http://schemas.microsoft.com/office/drawing/2014/main" id="{9A0A29FE-59DA-C4A4-31AA-28C502CBADC0}"/>
              </a:ext>
            </a:extLst>
          </p:cNvPr>
          <p:cNvSpPr/>
          <p:nvPr/>
        </p:nvSpPr>
        <p:spPr>
          <a:xfrm>
            <a:off x="1413922" y="751295"/>
            <a:ext cx="2148756" cy="211786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0D46F42-18F1-5605-CF78-1AF158C6D857}"/>
              </a:ext>
            </a:extLst>
          </p:cNvPr>
          <p:cNvSpPr/>
          <p:nvPr/>
        </p:nvSpPr>
        <p:spPr>
          <a:xfrm>
            <a:off x="1413922" y="3335916"/>
            <a:ext cx="2148756" cy="211786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35C8E7D-30BB-5E6E-4583-8DA6F9C2BE05}"/>
              </a:ext>
            </a:extLst>
          </p:cNvPr>
          <p:cNvSpPr/>
          <p:nvPr/>
        </p:nvSpPr>
        <p:spPr>
          <a:xfrm>
            <a:off x="7963003" y="3428592"/>
            <a:ext cx="2148756" cy="211786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AB41144-BA0E-6085-A188-EB77FC58C8B9}"/>
              </a:ext>
            </a:extLst>
          </p:cNvPr>
          <p:cNvSpPr txBox="1"/>
          <p:nvPr/>
        </p:nvSpPr>
        <p:spPr>
          <a:xfrm>
            <a:off x="7459155" y="5546109"/>
            <a:ext cx="2957624" cy="461665"/>
          </a:xfrm>
          <a:prstGeom prst="rect">
            <a:avLst/>
          </a:prstGeom>
          <a:noFill/>
        </p:spPr>
        <p:txBody>
          <a:bodyPr wrap="square" lIns="91440" tIns="45720" rIns="91440" bIns="45720" rtlCol="0" anchor="t">
            <a:spAutoFit/>
          </a:bodyPr>
          <a:lstStyle/>
          <a:p>
            <a:pPr algn="ctr"/>
            <a:endParaRPr lang="en-US" sz="1200" b="1">
              <a:solidFill>
                <a:schemeClr val="bg2">
                  <a:lumMod val="25000"/>
                </a:schemeClr>
              </a:solidFill>
              <a:ea typeface="Calibri"/>
              <a:cs typeface="Calibri"/>
            </a:endParaRPr>
          </a:p>
          <a:p>
            <a:pPr algn="ctr"/>
            <a:r>
              <a:rPr lang="en-US" sz="1200" b="1">
                <a:solidFill>
                  <a:schemeClr val="bg2">
                    <a:lumMod val="25000"/>
                  </a:schemeClr>
                </a:solidFill>
                <a:ea typeface="Calibri"/>
                <a:cs typeface="Calibri"/>
              </a:rPr>
              <a:t>Unit 18 Lecturer</a:t>
            </a:r>
          </a:p>
        </p:txBody>
      </p:sp>
      <p:sp>
        <p:nvSpPr>
          <p:cNvPr id="20" name="TextBox 19">
            <a:extLst>
              <a:ext uri="{FF2B5EF4-FFF2-40B4-BE49-F238E27FC236}">
                <a16:creationId xmlns:a16="http://schemas.microsoft.com/office/drawing/2014/main" id="{478FB343-3F86-86F2-9B39-09FA0829A519}"/>
              </a:ext>
            </a:extLst>
          </p:cNvPr>
          <p:cNvSpPr txBox="1"/>
          <p:nvPr/>
        </p:nvSpPr>
        <p:spPr>
          <a:xfrm>
            <a:off x="1006424" y="2877684"/>
            <a:ext cx="2957624" cy="461665"/>
          </a:xfrm>
          <a:prstGeom prst="rect">
            <a:avLst/>
          </a:prstGeom>
          <a:noFill/>
        </p:spPr>
        <p:txBody>
          <a:bodyPr wrap="square" lIns="91440" tIns="45720" rIns="91440" bIns="45720" rtlCol="0" anchor="t">
            <a:spAutoFit/>
          </a:bodyPr>
          <a:lstStyle/>
          <a:p>
            <a:pPr algn="ctr"/>
            <a:endParaRPr lang="en-US" sz="1200" b="1">
              <a:solidFill>
                <a:schemeClr val="bg2">
                  <a:lumMod val="25000"/>
                </a:schemeClr>
              </a:solidFill>
              <a:ea typeface="Calibri"/>
              <a:cs typeface="Calibri"/>
            </a:endParaRPr>
          </a:p>
          <a:p>
            <a:pPr algn="ctr"/>
            <a:r>
              <a:rPr lang="en-US" sz="1200" b="1">
                <a:solidFill>
                  <a:schemeClr val="bg2">
                    <a:lumMod val="25000"/>
                  </a:schemeClr>
                </a:solidFill>
                <a:ea typeface="Calibri"/>
                <a:cs typeface="Calibri"/>
              </a:rPr>
              <a:t>SSHA rep</a:t>
            </a:r>
          </a:p>
        </p:txBody>
      </p:sp>
      <p:sp>
        <p:nvSpPr>
          <p:cNvPr id="21" name="TextBox 20">
            <a:extLst>
              <a:ext uri="{FF2B5EF4-FFF2-40B4-BE49-F238E27FC236}">
                <a16:creationId xmlns:a16="http://schemas.microsoft.com/office/drawing/2014/main" id="{9D3BAC60-13BD-B426-B4C2-4BB8BBA75CF2}"/>
              </a:ext>
            </a:extLst>
          </p:cNvPr>
          <p:cNvSpPr txBox="1"/>
          <p:nvPr/>
        </p:nvSpPr>
        <p:spPr>
          <a:xfrm>
            <a:off x="1006424" y="5462305"/>
            <a:ext cx="2957624" cy="461665"/>
          </a:xfrm>
          <a:prstGeom prst="rect">
            <a:avLst/>
          </a:prstGeom>
          <a:noFill/>
        </p:spPr>
        <p:txBody>
          <a:bodyPr wrap="square" lIns="91440" tIns="45720" rIns="91440" bIns="45720" rtlCol="0" anchor="t">
            <a:spAutoFit/>
          </a:bodyPr>
          <a:lstStyle/>
          <a:p>
            <a:pPr algn="ctr"/>
            <a:endParaRPr lang="en-US" sz="1200" b="1">
              <a:solidFill>
                <a:schemeClr val="bg2">
                  <a:lumMod val="25000"/>
                </a:schemeClr>
              </a:solidFill>
              <a:ea typeface="Calibri"/>
              <a:cs typeface="Calibri"/>
            </a:endParaRPr>
          </a:p>
          <a:p>
            <a:pPr algn="ctr"/>
            <a:r>
              <a:rPr lang="en-US" sz="1200" b="1">
                <a:solidFill>
                  <a:schemeClr val="bg2">
                    <a:lumMod val="25000"/>
                  </a:schemeClr>
                </a:solidFill>
                <a:ea typeface="Calibri"/>
                <a:cs typeface="Calibri"/>
              </a:rPr>
              <a:t>SSHA rep</a:t>
            </a:r>
          </a:p>
        </p:txBody>
      </p:sp>
    </p:spTree>
    <p:extLst>
      <p:ext uri="{BB962C8B-B14F-4D97-AF65-F5344CB8AC3E}">
        <p14:creationId xmlns:p14="http://schemas.microsoft.com/office/powerpoint/2010/main" val="3442578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648B74-825F-3942-9505-04D3DC616750}"/>
              </a:ext>
            </a:extLst>
          </p:cNvPr>
          <p:cNvSpPr txBox="1"/>
          <p:nvPr/>
        </p:nvSpPr>
        <p:spPr>
          <a:xfrm>
            <a:off x="626915" y="505362"/>
            <a:ext cx="4832178" cy="584775"/>
          </a:xfrm>
          <a:prstGeom prst="rect">
            <a:avLst/>
          </a:prstGeom>
          <a:noFill/>
        </p:spPr>
        <p:txBody>
          <a:bodyPr wrap="square" lIns="91440" tIns="45720" rIns="91440" bIns="45720" rtlCol="0" anchor="t">
            <a:spAutoFit/>
          </a:bodyPr>
          <a:lstStyle/>
          <a:p>
            <a:r>
              <a:rPr lang="en-US" sz="3200" b="1">
                <a:solidFill>
                  <a:srgbClr val="14233C"/>
                </a:solidFill>
              </a:rPr>
              <a:t>General Education Updates</a:t>
            </a:r>
          </a:p>
        </p:txBody>
      </p:sp>
      <p:sp>
        <p:nvSpPr>
          <p:cNvPr id="4" name="TextBox 3">
            <a:extLst>
              <a:ext uri="{FF2B5EF4-FFF2-40B4-BE49-F238E27FC236}">
                <a16:creationId xmlns:a16="http://schemas.microsoft.com/office/drawing/2014/main" id="{5AD15B32-F243-3F46-939C-A95F84F20EAC}"/>
              </a:ext>
            </a:extLst>
          </p:cNvPr>
          <p:cNvSpPr txBox="1"/>
          <p:nvPr/>
        </p:nvSpPr>
        <p:spPr>
          <a:xfrm>
            <a:off x="745766" y="1464162"/>
            <a:ext cx="5156611" cy="1477328"/>
          </a:xfrm>
          <a:prstGeom prst="rect">
            <a:avLst/>
          </a:prstGeom>
          <a:noFill/>
        </p:spPr>
        <p:txBody>
          <a:bodyPr wrap="square" lIns="91440" tIns="45720" rIns="91440" bIns="45720" rtlCol="0" anchor="t">
            <a:spAutoFit/>
          </a:bodyPr>
          <a:lstStyle/>
          <a:p>
            <a:pPr marL="285750" indent="-285750">
              <a:buFont typeface="Arial"/>
              <a:buChar char="•"/>
            </a:pPr>
            <a:r>
              <a:rPr lang="en-US" b="1">
                <a:solidFill>
                  <a:schemeClr val="bg2">
                    <a:lumMod val="25000"/>
                  </a:schemeClr>
                </a:solidFill>
                <a:ea typeface="Calibri"/>
                <a:cs typeface="Calibri"/>
              </a:rPr>
              <a:t>AY 23-24 – Implementation of GE requirement changes </a:t>
            </a:r>
          </a:p>
          <a:p>
            <a:pPr marL="742950" lvl="1" indent="-285750">
              <a:buFont typeface="Arial"/>
              <a:buChar char="•"/>
            </a:pPr>
            <a:r>
              <a:rPr lang="en-US">
                <a:solidFill>
                  <a:schemeClr val="bg2">
                    <a:lumMod val="25000"/>
                  </a:schemeClr>
                </a:solidFill>
                <a:ea typeface="Calibri"/>
                <a:cs typeface="Calibri"/>
              </a:rPr>
              <a:t>Approaches to Knowledge A &amp; B</a:t>
            </a:r>
          </a:p>
          <a:p>
            <a:pPr marL="1200150" lvl="2" indent="-285750">
              <a:buFont typeface="Arial"/>
              <a:buChar char="•"/>
            </a:pPr>
            <a:r>
              <a:rPr lang="en-US">
                <a:solidFill>
                  <a:schemeClr val="bg2">
                    <a:lumMod val="25000"/>
                  </a:schemeClr>
                </a:solidFill>
                <a:ea typeface="Calibri"/>
                <a:cs typeface="Calibri"/>
              </a:rPr>
              <a:t>Life &amp; Physical Science</a:t>
            </a:r>
          </a:p>
          <a:p>
            <a:pPr marL="1200150" lvl="2" indent="-285750">
              <a:buFont typeface="Arial"/>
              <a:buChar char="•"/>
            </a:pPr>
            <a:r>
              <a:rPr lang="en-US">
                <a:solidFill>
                  <a:schemeClr val="bg2">
                    <a:lumMod val="25000"/>
                  </a:schemeClr>
                </a:solidFill>
                <a:ea typeface="Calibri"/>
                <a:cs typeface="Calibri"/>
              </a:rPr>
              <a:t>MVA, LTA, SCP</a:t>
            </a:r>
          </a:p>
        </p:txBody>
      </p:sp>
      <p:sp>
        <p:nvSpPr>
          <p:cNvPr id="5" name="TextBox 4">
            <a:extLst>
              <a:ext uri="{FF2B5EF4-FFF2-40B4-BE49-F238E27FC236}">
                <a16:creationId xmlns:a16="http://schemas.microsoft.com/office/drawing/2014/main" id="{BF6110FD-2B09-4B4A-A1CB-D19527F6381F}"/>
              </a:ext>
            </a:extLst>
          </p:cNvPr>
          <p:cNvSpPr txBox="1"/>
          <p:nvPr/>
        </p:nvSpPr>
        <p:spPr>
          <a:xfrm>
            <a:off x="740457" y="3104200"/>
            <a:ext cx="4717485" cy="2031325"/>
          </a:xfrm>
          <a:prstGeom prst="rect">
            <a:avLst/>
          </a:prstGeom>
          <a:noFill/>
        </p:spPr>
        <p:txBody>
          <a:bodyPr wrap="square" lIns="91440" tIns="45720" rIns="91440" bIns="45720" rtlCol="0" anchor="t">
            <a:spAutoFit/>
          </a:bodyPr>
          <a:lstStyle/>
          <a:p>
            <a:pPr marL="285750" indent="-285750">
              <a:buFont typeface="Arial"/>
              <a:buChar char="•"/>
            </a:pPr>
            <a:r>
              <a:rPr lang="en-US" b="1">
                <a:solidFill>
                  <a:schemeClr val="bg2">
                    <a:lumMod val="25000"/>
                  </a:schemeClr>
                </a:solidFill>
                <a:ea typeface="+mn-lt"/>
                <a:cs typeface="+mn-lt"/>
              </a:rPr>
              <a:t>GE Designations Review and Refinement</a:t>
            </a:r>
          </a:p>
          <a:p>
            <a:pPr marL="742950" lvl="1" indent="-285750">
              <a:buFont typeface="Arial"/>
              <a:buChar char="•"/>
            </a:pPr>
            <a:r>
              <a:rPr lang="en-US">
                <a:solidFill>
                  <a:schemeClr val="bg2">
                    <a:lumMod val="25000"/>
                  </a:schemeClr>
                </a:solidFill>
                <a:ea typeface="Calibri" panose="020F0502020204030204"/>
                <a:cs typeface="Calibri" panose="020F0502020204030204"/>
              </a:rPr>
              <a:t>Diversity &amp; Identity and Scientific Method done</a:t>
            </a:r>
          </a:p>
          <a:p>
            <a:pPr marL="742950" lvl="1" indent="-285750">
              <a:buFont typeface="Arial"/>
              <a:buChar char="•"/>
            </a:pPr>
            <a:r>
              <a:rPr lang="en-US">
                <a:solidFill>
                  <a:schemeClr val="bg2">
                    <a:lumMod val="25000"/>
                  </a:schemeClr>
                </a:solidFill>
                <a:ea typeface="Calibri" panose="020F0502020204030204"/>
                <a:cs typeface="Calibri" panose="020F0502020204030204"/>
              </a:rPr>
              <a:t>Global Awareness, Ethics, Sustainability in progress</a:t>
            </a:r>
          </a:p>
          <a:p>
            <a:pPr marL="742950" lvl="1" indent="-285750">
              <a:buFont typeface="Arial"/>
              <a:buChar char="•"/>
            </a:pPr>
            <a:r>
              <a:rPr lang="en-US">
                <a:solidFill>
                  <a:schemeClr val="bg2">
                    <a:lumMod val="25000"/>
                  </a:schemeClr>
                </a:solidFill>
                <a:ea typeface="Calibri" panose="020F0502020204030204"/>
                <a:cs typeface="Calibri" panose="020F0502020204030204"/>
              </a:rPr>
              <a:t>Refined designations guidance for curriculum proposals</a:t>
            </a:r>
          </a:p>
        </p:txBody>
      </p:sp>
      <p:sp>
        <p:nvSpPr>
          <p:cNvPr id="8" name="TextBox 7">
            <a:extLst>
              <a:ext uri="{FF2B5EF4-FFF2-40B4-BE49-F238E27FC236}">
                <a16:creationId xmlns:a16="http://schemas.microsoft.com/office/drawing/2014/main" id="{F4C78DAC-245B-8C8D-D19A-C33532A89E9D}"/>
              </a:ext>
            </a:extLst>
          </p:cNvPr>
          <p:cNvSpPr txBox="1"/>
          <p:nvPr/>
        </p:nvSpPr>
        <p:spPr>
          <a:xfrm>
            <a:off x="6766095" y="1466995"/>
            <a:ext cx="440680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Formalizing Assessment</a:t>
            </a:r>
          </a:p>
          <a:p>
            <a:pPr marL="742950" lvl="1" indent="-285750">
              <a:buFont typeface="Arial"/>
              <a:buChar char="•"/>
            </a:pPr>
            <a:r>
              <a:rPr lang="en-US">
                <a:ea typeface="Calibri"/>
                <a:cs typeface="Calibri"/>
              </a:rPr>
              <a:t>Programmatic Reviews in conjunction with PROC departmental self-studies</a:t>
            </a:r>
          </a:p>
          <a:p>
            <a:pPr marL="742950" lvl="1" indent="-285750">
              <a:buFont typeface="Arial"/>
              <a:buChar char="•"/>
            </a:pPr>
            <a:r>
              <a:rPr lang="en-US">
                <a:ea typeface="Calibri"/>
                <a:cs typeface="Calibri"/>
              </a:rPr>
              <a:t>Annual Assessment of GE Learning Outcomes</a:t>
            </a:r>
          </a:p>
          <a:p>
            <a:pPr marL="742950" lvl="1" indent="-285750">
              <a:buFont typeface="Arial"/>
              <a:buChar char="•"/>
            </a:pPr>
            <a:r>
              <a:rPr lang="en-US">
                <a:ea typeface="Calibri"/>
                <a:cs typeface="Calibri"/>
              </a:rPr>
              <a:t>GE Program Review will begin in spring 2025</a:t>
            </a:r>
            <a:br>
              <a:rPr lang="en-US">
                <a:ea typeface="Calibri"/>
                <a:cs typeface="Calibri"/>
              </a:rPr>
            </a:br>
            <a:endParaRPr lang="en-US">
              <a:ea typeface="Calibri"/>
              <a:cs typeface="Calibri"/>
            </a:endParaRPr>
          </a:p>
          <a:p>
            <a:pPr marL="285750" indent="-285750">
              <a:buFont typeface="Arial"/>
              <a:buChar char="•"/>
            </a:pPr>
            <a:r>
              <a:rPr lang="en-US">
                <a:ea typeface="Calibri"/>
                <a:cs typeface="Calibri"/>
              </a:rPr>
              <a:t>Program Refinement / Spark Proposals</a:t>
            </a:r>
          </a:p>
          <a:p>
            <a:pPr marL="285750" indent="-285750">
              <a:buFont typeface="Arial"/>
              <a:buChar char="•"/>
            </a:pPr>
            <a:endParaRPr lang="en-US">
              <a:ea typeface="Calibri"/>
              <a:cs typeface="Calibri"/>
            </a:endParaRPr>
          </a:p>
          <a:p>
            <a:pPr marL="285750" indent="-285750">
              <a:buFont typeface="Arial"/>
              <a:buChar char="•"/>
            </a:pPr>
            <a:endParaRPr lang="en-US">
              <a:ea typeface="Calibri"/>
              <a:cs typeface="Calibri"/>
            </a:endParaRPr>
          </a:p>
        </p:txBody>
      </p:sp>
      <p:sp>
        <p:nvSpPr>
          <p:cNvPr id="9" name="TextBox 8">
            <a:extLst>
              <a:ext uri="{FF2B5EF4-FFF2-40B4-BE49-F238E27FC236}">
                <a16:creationId xmlns:a16="http://schemas.microsoft.com/office/drawing/2014/main" id="{F2E2B19C-F392-66AD-18B8-197DEA2CD518}"/>
              </a:ext>
            </a:extLst>
          </p:cNvPr>
          <p:cNvSpPr txBox="1"/>
          <p:nvPr/>
        </p:nvSpPr>
        <p:spPr>
          <a:xfrm>
            <a:off x="6763633" y="505361"/>
            <a:ext cx="4832178" cy="584775"/>
          </a:xfrm>
          <a:prstGeom prst="rect">
            <a:avLst/>
          </a:prstGeom>
          <a:noFill/>
        </p:spPr>
        <p:txBody>
          <a:bodyPr wrap="square" lIns="91440" tIns="45720" rIns="91440" bIns="45720" rtlCol="0" anchor="t">
            <a:spAutoFit/>
          </a:bodyPr>
          <a:lstStyle/>
          <a:p>
            <a:r>
              <a:rPr lang="en-US" sz="3200" b="1">
                <a:solidFill>
                  <a:srgbClr val="14233C"/>
                </a:solidFill>
              </a:rPr>
              <a:t>Ongoing Initiatives</a:t>
            </a:r>
            <a:endParaRPr lang="en-US"/>
          </a:p>
        </p:txBody>
      </p:sp>
    </p:spTree>
    <p:extLst>
      <p:ext uri="{BB962C8B-B14F-4D97-AF65-F5344CB8AC3E}">
        <p14:creationId xmlns:p14="http://schemas.microsoft.com/office/powerpoint/2010/main" val="1265770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648B74-825F-3942-9505-04D3DC616750}"/>
              </a:ext>
            </a:extLst>
          </p:cNvPr>
          <p:cNvSpPr txBox="1"/>
          <p:nvPr/>
        </p:nvSpPr>
        <p:spPr>
          <a:xfrm>
            <a:off x="-325585" y="381537"/>
            <a:ext cx="4832178" cy="892552"/>
          </a:xfrm>
          <a:prstGeom prst="rect">
            <a:avLst/>
          </a:prstGeom>
          <a:noFill/>
        </p:spPr>
        <p:txBody>
          <a:bodyPr wrap="square" lIns="91440" tIns="45720" rIns="91440" bIns="45720" rtlCol="0" anchor="t">
            <a:spAutoFit/>
          </a:bodyPr>
          <a:lstStyle/>
          <a:p>
            <a:pPr algn="ctr"/>
            <a:r>
              <a:rPr lang="en-US" sz="3200" b="1">
                <a:solidFill>
                  <a:srgbClr val="14233C"/>
                </a:solidFill>
              </a:rPr>
              <a:t>Before Fall 23</a:t>
            </a:r>
            <a:endParaRPr lang="en-US"/>
          </a:p>
          <a:p>
            <a:pPr algn="ctr"/>
            <a:r>
              <a:rPr lang="en-US" sz="2000" b="1">
                <a:solidFill>
                  <a:srgbClr val="14233C"/>
                </a:solidFill>
                <a:ea typeface="+mn-lt"/>
                <a:cs typeface="+mn-lt"/>
              </a:rPr>
              <a:t>21 requirements</a:t>
            </a:r>
            <a:endParaRPr lang="en-US" err="1">
              <a:ea typeface="+mn-lt"/>
              <a:cs typeface="+mn-lt"/>
            </a:endParaRPr>
          </a:p>
        </p:txBody>
      </p:sp>
      <p:sp>
        <p:nvSpPr>
          <p:cNvPr id="4" name="TextBox 3">
            <a:extLst>
              <a:ext uri="{FF2B5EF4-FFF2-40B4-BE49-F238E27FC236}">
                <a16:creationId xmlns:a16="http://schemas.microsoft.com/office/drawing/2014/main" id="{5AD15B32-F243-3F46-939C-A95F84F20EAC}"/>
              </a:ext>
            </a:extLst>
          </p:cNvPr>
          <p:cNvSpPr txBox="1"/>
          <p:nvPr/>
        </p:nvSpPr>
        <p:spPr>
          <a:xfrm>
            <a:off x="555266" y="1464162"/>
            <a:ext cx="5185186" cy="4524315"/>
          </a:xfrm>
          <a:prstGeom prst="rect">
            <a:avLst/>
          </a:prstGeom>
          <a:noFill/>
        </p:spPr>
        <p:txBody>
          <a:bodyPr wrap="square" lIns="91440" tIns="45720" rIns="91440" bIns="45720" rtlCol="0" anchor="t">
            <a:spAutoFit/>
          </a:bodyPr>
          <a:lstStyle/>
          <a:p>
            <a:r>
              <a:rPr lang="en-US" sz="1200" b="1">
                <a:solidFill>
                  <a:srgbClr val="0F2D52"/>
                </a:solidFill>
                <a:ea typeface="+mn-lt"/>
                <a:cs typeface="+mn-lt"/>
              </a:rPr>
              <a:t>Lower Division Common Course Requirements</a:t>
            </a:r>
            <a:endParaRPr lang="en-US" sz="1200">
              <a:solidFill>
                <a:srgbClr val="000000"/>
              </a:solidFill>
              <a:ea typeface="+mn-lt"/>
              <a:cs typeface="+mn-lt"/>
            </a:endParaRPr>
          </a:p>
          <a:p>
            <a:pPr marL="685800" lvl="1" indent="-228600">
              <a:buAutoNum type="arabicPeriod"/>
            </a:pPr>
            <a:r>
              <a:rPr lang="en-US" sz="1200">
                <a:solidFill>
                  <a:srgbClr val="0F2D52"/>
                </a:solidFill>
                <a:latin typeface="Calibri"/>
                <a:ea typeface="Calibri"/>
                <a:cs typeface="Arial"/>
              </a:rPr>
              <a:t>Spark Seminar</a:t>
            </a:r>
            <a:endParaRPr lang="en-US" sz="1200">
              <a:solidFill>
                <a:srgbClr val="000000"/>
              </a:solidFill>
              <a:latin typeface="Calibri"/>
              <a:ea typeface="Calibri"/>
              <a:cs typeface="Arial"/>
            </a:endParaRPr>
          </a:p>
          <a:p>
            <a:pPr marL="685800" lvl="1" indent="-228600">
              <a:buAutoNum type="arabicPeriod"/>
            </a:pPr>
            <a:r>
              <a:rPr lang="en-US" sz="1200">
                <a:solidFill>
                  <a:srgbClr val="0F2D52"/>
                </a:solidFill>
                <a:latin typeface="Calibri"/>
                <a:ea typeface="Calibri"/>
                <a:cs typeface="Arial"/>
              </a:rPr>
              <a:t>Written Communication</a:t>
            </a:r>
            <a:endParaRPr lang="en-US" sz="1200">
              <a:solidFill>
                <a:srgbClr val="000000"/>
              </a:solidFill>
              <a:latin typeface="Calibri"/>
              <a:ea typeface="Calibri"/>
              <a:cs typeface="Arial"/>
            </a:endParaRPr>
          </a:p>
          <a:p>
            <a:pPr marL="685800" lvl="1" indent="-228600">
              <a:buAutoNum type="arabicPeriod"/>
            </a:pPr>
            <a:r>
              <a:rPr lang="en-US" sz="1200">
                <a:solidFill>
                  <a:srgbClr val="0F2D52"/>
                </a:solidFill>
                <a:latin typeface="Calibri"/>
                <a:ea typeface="Calibri"/>
                <a:cs typeface="Arial"/>
              </a:rPr>
              <a:t>Quantitative Reasoning</a:t>
            </a:r>
            <a:endParaRPr lang="en-US" sz="1200">
              <a:solidFill>
                <a:srgbClr val="000000"/>
              </a:solidFill>
              <a:latin typeface="Calibri"/>
              <a:ea typeface="Calibri"/>
              <a:cs typeface="Arial"/>
            </a:endParaRPr>
          </a:p>
          <a:p>
            <a:pPr marL="685800" lvl="1" indent="-228600">
              <a:buAutoNum type="arabicPeriod"/>
            </a:pPr>
            <a:r>
              <a:rPr lang="en-US" sz="1200">
                <a:solidFill>
                  <a:srgbClr val="0F2D52"/>
                </a:solidFill>
                <a:latin typeface="Calibri"/>
                <a:ea typeface="Calibri"/>
                <a:cs typeface="Arial"/>
              </a:rPr>
              <a:t>Language</a:t>
            </a:r>
            <a:endParaRPr lang="en-US" sz="1200">
              <a:solidFill>
                <a:srgbClr val="000000"/>
              </a:solidFill>
              <a:latin typeface="Calibri"/>
              <a:ea typeface="Calibri"/>
              <a:cs typeface="Calibri" panose="020F0502020204030204"/>
            </a:endParaRPr>
          </a:p>
          <a:p>
            <a:r>
              <a:rPr lang="en-US" sz="1200" b="1">
                <a:solidFill>
                  <a:srgbClr val="0F2D52"/>
                </a:solidFill>
                <a:latin typeface="Calibri"/>
                <a:ea typeface="Calibri"/>
                <a:cs typeface="Calibri"/>
              </a:rPr>
              <a:t>Upper</a:t>
            </a:r>
            <a:r>
              <a:rPr lang="en-US" sz="1200" b="1">
                <a:solidFill>
                  <a:srgbClr val="0F2D52"/>
                </a:solidFill>
                <a:ea typeface="+mn-lt"/>
                <a:cs typeface="+mn-lt"/>
              </a:rPr>
              <a:t> Division Common Course Requirements</a:t>
            </a:r>
            <a:endParaRPr lang="en-US" sz="1200">
              <a:solidFill>
                <a:srgbClr val="000000"/>
              </a:solidFill>
              <a:ea typeface="+mn-lt"/>
              <a:cs typeface="+mn-lt"/>
            </a:endParaRPr>
          </a:p>
          <a:p>
            <a:pPr marL="685800" lvl="1" indent="-228600">
              <a:buAutoNum type="arabicPeriod"/>
            </a:pPr>
            <a:r>
              <a:rPr lang="en-US" sz="1200">
                <a:solidFill>
                  <a:srgbClr val="0F2D52"/>
                </a:solidFill>
                <a:latin typeface="Calibri"/>
                <a:ea typeface="Calibri"/>
                <a:cs typeface="Arial"/>
              </a:rPr>
              <a:t>Crossroads Course</a:t>
            </a:r>
            <a:endParaRPr lang="en-US" sz="1200">
              <a:solidFill>
                <a:srgbClr val="000000"/>
              </a:solidFill>
              <a:latin typeface="Calibri"/>
              <a:ea typeface="Calibri"/>
              <a:cs typeface="Arial"/>
            </a:endParaRPr>
          </a:p>
          <a:p>
            <a:pPr marL="685800" lvl="1" indent="-228600">
              <a:buAutoNum type="arabicPeriod"/>
            </a:pPr>
            <a:r>
              <a:rPr lang="en-US" sz="1200">
                <a:solidFill>
                  <a:srgbClr val="0F2D52"/>
                </a:solidFill>
                <a:latin typeface="Calibri"/>
                <a:ea typeface="Calibri"/>
                <a:cs typeface="Arial"/>
              </a:rPr>
              <a:t>Writing in the Discipline</a:t>
            </a:r>
            <a:endParaRPr lang="en-US" sz="1200">
              <a:solidFill>
                <a:srgbClr val="000000"/>
              </a:solidFill>
              <a:latin typeface="Calibri"/>
              <a:ea typeface="Calibri"/>
              <a:cs typeface="Arial"/>
            </a:endParaRPr>
          </a:p>
          <a:p>
            <a:pPr marL="685800" lvl="1" indent="-228600">
              <a:buAutoNum type="arabicPeriod"/>
            </a:pPr>
            <a:r>
              <a:rPr lang="en-US" sz="1200">
                <a:solidFill>
                  <a:srgbClr val="0F2D52"/>
                </a:solidFill>
                <a:latin typeface="Calibri"/>
                <a:ea typeface="Calibri"/>
                <a:cs typeface="Arial"/>
              </a:rPr>
              <a:t>Culminating Experience</a:t>
            </a:r>
            <a:endParaRPr lang="en-US" sz="1200">
              <a:solidFill>
                <a:srgbClr val="000000"/>
              </a:solidFill>
              <a:latin typeface="Calibri"/>
              <a:ea typeface="Calibri"/>
              <a:cs typeface="Calibri" panose="020F0502020204030204"/>
            </a:endParaRPr>
          </a:p>
          <a:p>
            <a:r>
              <a:rPr lang="en-US" sz="1200" b="1">
                <a:solidFill>
                  <a:srgbClr val="0F2D52"/>
                </a:solidFill>
                <a:latin typeface="Calibri"/>
                <a:ea typeface="Calibri"/>
                <a:cs typeface="Calibri"/>
              </a:rPr>
              <a:t>AREA</a:t>
            </a:r>
            <a:r>
              <a:rPr lang="en-US" sz="1200" b="1">
                <a:solidFill>
                  <a:srgbClr val="0F2D52"/>
                </a:solidFill>
                <a:ea typeface="+mn-lt"/>
                <a:cs typeface="+mn-lt"/>
              </a:rPr>
              <a:t> A: Natural &amp; Engineering Science – 3 courses</a:t>
            </a:r>
            <a:endParaRPr lang="en-US" sz="1200">
              <a:solidFill>
                <a:srgbClr val="000000"/>
              </a:solidFill>
              <a:ea typeface="+mn-lt"/>
              <a:cs typeface="+mn-lt"/>
            </a:endParaRPr>
          </a:p>
          <a:p>
            <a:pPr marL="685800" lvl="1" indent="-228600">
              <a:buAutoNum type="arabicPeriod"/>
            </a:pPr>
            <a:r>
              <a:rPr lang="en-US" sz="1200">
                <a:solidFill>
                  <a:srgbClr val="323336"/>
                </a:solidFill>
                <a:latin typeface="Calibri"/>
                <a:ea typeface="Calibri"/>
                <a:cs typeface="Arial"/>
              </a:rPr>
              <a:t>Approaches to Knowledge: Natural Science</a:t>
            </a:r>
            <a:endParaRPr lang="en-US" sz="1200">
              <a:solidFill>
                <a:srgbClr val="000000"/>
              </a:solidFill>
              <a:latin typeface="Calibri"/>
              <a:ea typeface="Calibri"/>
              <a:cs typeface="Arial"/>
            </a:endParaRPr>
          </a:p>
          <a:p>
            <a:pPr marL="685800" lvl="1" indent="-228600">
              <a:buAutoNum type="arabicPeriod"/>
            </a:pPr>
            <a:r>
              <a:rPr lang="en-US" sz="1200">
                <a:solidFill>
                  <a:srgbClr val="323336"/>
                </a:solidFill>
                <a:latin typeface="Calibri"/>
                <a:ea typeface="Calibri"/>
                <a:cs typeface="Arial"/>
              </a:rPr>
              <a:t>Approaches to Knowledge: Engineering Science</a:t>
            </a:r>
            <a:endParaRPr lang="en-US" sz="1200">
              <a:solidFill>
                <a:srgbClr val="000000"/>
              </a:solidFill>
              <a:latin typeface="Calibri"/>
              <a:ea typeface="Calibri"/>
              <a:cs typeface="Calibri" panose="020F0502020204030204"/>
            </a:endParaRPr>
          </a:p>
          <a:p>
            <a:r>
              <a:rPr lang="en-US" sz="1200" b="1">
                <a:solidFill>
                  <a:srgbClr val="0F2D52"/>
                </a:solidFill>
                <a:latin typeface="Calibri"/>
                <a:ea typeface="Calibri"/>
                <a:cs typeface="Calibri"/>
              </a:rPr>
              <a:t>AREA</a:t>
            </a:r>
            <a:r>
              <a:rPr lang="en-US" sz="1200" b="1">
                <a:solidFill>
                  <a:srgbClr val="0F2D52"/>
                </a:solidFill>
                <a:ea typeface="+mn-lt"/>
                <a:cs typeface="+mn-lt"/>
              </a:rPr>
              <a:t> B: Social Science, Arts &amp; Humanities – 3 courses </a:t>
            </a:r>
          </a:p>
          <a:p>
            <a:pPr marL="685800" lvl="1" indent="-228600">
              <a:buAutoNum type="arabicPeriod"/>
            </a:pPr>
            <a:r>
              <a:rPr lang="en-US" sz="1200">
                <a:solidFill>
                  <a:srgbClr val="323336"/>
                </a:solidFill>
                <a:latin typeface="Calibri"/>
                <a:ea typeface="Calibri"/>
                <a:cs typeface="Arial"/>
              </a:rPr>
              <a:t>Approaches to Knowledge: Social Science</a:t>
            </a:r>
            <a:endParaRPr lang="en-US" sz="1200">
              <a:solidFill>
                <a:srgbClr val="000000"/>
              </a:solidFill>
              <a:latin typeface="Calibri"/>
              <a:ea typeface="Calibri"/>
              <a:cs typeface="Arial"/>
            </a:endParaRPr>
          </a:p>
          <a:p>
            <a:pPr marL="685800" lvl="1" indent="-228600">
              <a:buAutoNum type="arabicPeriod"/>
            </a:pPr>
            <a:r>
              <a:rPr lang="en-US" sz="1200">
                <a:solidFill>
                  <a:srgbClr val="323336"/>
                </a:solidFill>
                <a:latin typeface="Calibri"/>
                <a:ea typeface="Calibri"/>
                <a:cs typeface="Arial"/>
              </a:rPr>
              <a:t>Approaches to Knowledge: Arts &amp; Humanities</a:t>
            </a:r>
            <a:endParaRPr lang="en-US" sz="1200">
              <a:solidFill>
                <a:srgbClr val="000000"/>
              </a:solidFill>
              <a:latin typeface="Calibri"/>
              <a:ea typeface="Calibri"/>
              <a:cs typeface="Calibri" panose="020F0502020204030204"/>
            </a:endParaRPr>
          </a:p>
          <a:p>
            <a:r>
              <a:rPr lang="en-US" sz="1200" b="1">
                <a:solidFill>
                  <a:srgbClr val="0F2D52"/>
                </a:solidFill>
                <a:ea typeface="+mn-lt"/>
                <a:cs typeface="+mn-lt"/>
              </a:rPr>
              <a:t>Badges</a:t>
            </a:r>
          </a:p>
          <a:p>
            <a:pPr marL="685800" lvl="1" indent="-228600">
              <a:buAutoNum type="arabicPeriod"/>
            </a:pPr>
            <a:r>
              <a:rPr lang="en-US" sz="1200">
                <a:solidFill>
                  <a:srgbClr val="323336"/>
                </a:solidFill>
                <a:latin typeface="Calibri"/>
                <a:ea typeface="Calibri"/>
                <a:cs typeface="Arial"/>
              </a:rPr>
              <a:t>Scientific Method</a:t>
            </a:r>
            <a:endParaRPr lang="en-US" sz="1200">
              <a:solidFill>
                <a:srgbClr val="000000"/>
              </a:solidFill>
              <a:latin typeface="Calibri"/>
              <a:ea typeface="Calibri"/>
              <a:cs typeface="Arial"/>
            </a:endParaRPr>
          </a:p>
          <a:p>
            <a:pPr marL="685800" lvl="1" indent="-228600">
              <a:buAutoNum type="arabicPeriod"/>
            </a:pPr>
            <a:r>
              <a:rPr lang="en-US" sz="1200">
                <a:solidFill>
                  <a:srgbClr val="323336"/>
                </a:solidFill>
                <a:latin typeface="Calibri"/>
                <a:ea typeface="Calibri"/>
                <a:cs typeface="Arial"/>
              </a:rPr>
              <a:t>Diversity and Identity</a:t>
            </a:r>
            <a:endParaRPr lang="en-US" sz="1200">
              <a:solidFill>
                <a:srgbClr val="000000"/>
              </a:solidFill>
              <a:latin typeface="Calibri"/>
              <a:ea typeface="Calibri"/>
              <a:cs typeface="Arial"/>
            </a:endParaRPr>
          </a:p>
          <a:p>
            <a:pPr marL="685800" lvl="1" indent="-228600">
              <a:buAutoNum type="arabicPeriod"/>
            </a:pPr>
            <a:r>
              <a:rPr lang="en-US" sz="1200">
                <a:solidFill>
                  <a:srgbClr val="323336"/>
                </a:solidFill>
                <a:latin typeface="Calibri"/>
                <a:ea typeface="Calibri"/>
                <a:cs typeface="Arial"/>
              </a:rPr>
              <a:t>Global Awareness</a:t>
            </a:r>
            <a:endParaRPr lang="en-US" sz="1200">
              <a:solidFill>
                <a:srgbClr val="000000"/>
              </a:solidFill>
              <a:latin typeface="Calibri"/>
              <a:ea typeface="Calibri"/>
              <a:cs typeface="Arial"/>
            </a:endParaRPr>
          </a:p>
          <a:p>
            <a:pPr marL="685800" lvl="1" indent="-228600">
              <a:buAutoNum type="arabicPeriod"/>
            </a:pPr>
            <a:r>
              <a:rPr lang="en-US" sz="1200">
                <a:solidFill>
                  <a:srgbClr val="323336"/>
                </a:solidFill>
                <a:latin typeface="Calibri"/>
                <a:ea typeface="Calibri"/>
                <a:cs typeface="Arial"/>
              </a:rPr>
              <a:t>Sustainability</a:t>
            </a:r>
            <a:endParaRPr lang="en-US" sz="1200">
              <a:solidFill>
                <a:srgbClr val="000000"/>
              </a:solidFill>
              <a:latin typeface="Calibri"/>
              <a:ea typeface="Calibri"/>
              <a:cs typeface="Arial"/>
            </a:endParaRPr>
          </a:p>
          <a:p>
            <a:pPr marL="685800" lvl="1" indent="-228600">
              <a:buAutoNum type="arabicPeriod"/>
            </a:pPr>
            <a:r>
              <a:rPr lang="en-US" sz="1200">
                <a:solidFill>
                  <a:srgbClr val="323336"/>
                </a:solidFill>
                <a:latin typeface="Calibri"/>
                <a:ea typeface="Calibri"/>
                <a:cs typeface="Arial"/>
              </a:rPr>
              <a:t>Ethics</a:t>
            </a:r>
          </a:p>
          <a:p>
            <a:pPr marL="685800" lvl="1" indent="-228600">
              <a:buAutoNum type="arabicPeriod"/>
            </a:pPr>
            <a:r>
              <a:rPr lang="en-US" sz="1200">
                <a:solidFill>
                  <a:srgbClr val="323336"/>
                </a:solidFill>
                <a:latin typeface="Calibri"/>
                <a:ea typeface="Calibri"/>
                <a:cs typeface="Arial"/>
              </a:rPr>
              <a:t>Literary and Textual Analysis</a:t>
            </a:r>
            <a:endParaRPr lang="en-US" sz="1200">
              <a:solidFill>
                <a:srgbClr val="000000"/>
              </a:solidFill>
              <a:latin typeface="Calibri"/>
              <a:ea typeface="Calibri"/>
              <a:cs typeface="Arial"/>
            </a:endParaRPr>
          </a:p>
          <a:p>
            <a:pPr marL="685800" lvl="1" indent="-228600">
              <a:buAutoNum type="arabicPeriod"/>
            </a:pPr>
            <a:r>
              <a:rPr lang="en-US" sz="1200">
                <a:solidFill>
                  <a:srgbClr val="323336"/>
                </a:solidFill>
                <a:latin typeface="Calibri"/>
                <a:ea typeface="Calibri"/>
                <a:cs typeface="Arial"/>
              </a:rPr>
              <a:t>Media and Visual Analysis</a:t>
            </a:r>
            <a:endParaRPr lang="en-US" sz="1200">
              <a:solidFill>
                <a:srgbClr val="000000"/>
              </a:solidFill>
              <a:latin typeface="Calibri"/>
              <a:ea typeface="Calibri"/>
              <a:cs typeface="Arial"/>
            </a:endParaRPr>
          </a:p>
          <a:p>
            <a:pPr marL="685800" lvl="1" indent="-228600">
              <a:buAutoNum type="arabicPeriod"/>
            </a:pPr>
            <a:r>
              <a:rPr lang="en-US" sz="1200">
                <a:solidFill>
                  <a:srgbClr val="323336"/>
                </a:solidFill>
                <a:latin typeface="Calibri"/>
                <a:ea typeface="Calibri"/>
                <a:cs typeface="Arial"/>
              </a:rPr>
              <a:t>Societies and Cultures of the Past</a:t>
            </a:r>
            <a:endParaRPr lang="en-US">
              <a:latin typeface="Calibri"/>
            </a:endParaRPr>
          </a:p>
        </p:txBody>
      </p:sp>
      <p:sp>
        <p:nvSpPr>
          <p:cNvPr id="9" name="TextBox 8">
            <a:extLst>
              <a:ext uri="{FF2B5EF4-FFF2-40B4-BE49-F238E27FC236}">
                <a16:creationId xmlns:a16="http://schemas.microsoft.com/office/drawing/2014/main" id="{F2E2B19C-F392-66AD-18B8-197DEA2CD518}"/>
              </a:ext>
            </a:extLst>
          </p:cNvPr>
          <p:cNvSpPr txBox="1"/>
          <p:nvPr/>
        </p:nvSpPr>
        <p:spPr>
          <a:xfrm>
            <a:off x="5830183" y="381536"/>
            <a:ext cx="4832178" cy="892552"/>
          </a:xfrm>
          <a:prstGeom prst="rect">
            <a:avLst/>
          </a:prstGeom>
          <a:noFill/>
        </p:spPr>
        <p:txBody>
          <a:bodyPr wrap="square" lIns="91440" tIns="45720" rIns="91440" bIns="45720" rtlCol="0" anchor="t">
            <a:spAutoFit/>
          </a:bodyPr>
          <a:lstStyle/>
          <a:p>
            <a:pPr algn="ctr"/>
            <a:r>
              <a:rPr lang="en-US" sz="3200" b="1">
                <a:solidFill>
                  <a:srgbClr val="14233C"/>
                </a:solidFill>
              </a:rPr>
              <a:t>Fall 23 Implementation</a:t>
            </a:r>
            <a:endParaRPr lang="en-US"/>
          </a:p>
          <a:p>
            <a:pPr algn="ctr"/>
            <a:r>
              <a:rPr lang="en-US" sz="2000" b="1">
                <a:solidFill>
                  <a:srgbClr val="14233C"/>
                </a:solidFill>
                <a:ea typeface="Calibri"/>
                <a:cs typeface="Calibri"/>
              </a:rPr>
              <a:t>17 requirements</a:t>
            </a:r>
          </a:p>
        </p:txBody>
      </p:sp>
      <p:sp>
        <p:nvSpPr>
          <p:cNvPr id="11" name="TextBox 10">
            <a:extLst>
              <a:ext uri="{FF2B5EF4-FFF2-40B4-BE49-F238E27FC236}">
                <a16:creationId xmlns:a16="http://schemas.microsoft.com/office/drawing/2014/main" id="{F2906BCE-892C-901D-5960-13419904E028}"/>
              </a:ext>
            </a:extLst>
          </p:cNvPr>
          <p:cNvSpPr txBox="1"/>
          <p:nvPr/>
        </p:nvSpPr>
        <p:spPr>
          <a:xfrm>
            <a:off x="5832115" y="1464162"/>
            <a:ext cx="5185186" cy="4985980"/>
          </a:xfrm>
          <a:prstGeom prst="rect">
            <a:avLst/>
          </a:prstGeom>
          <a:noFill/>
        </p:spPr>
        <p:txBody>
          <a:bodyPr wrap="square" lIns="91440" tIns="45720" rIns="91440" bIns="45720" rtlCol="0" anchor="t">
            <a:spAutoFit/>
          </a:bodyPr>
          <a:lstStyle/>
          <a:p>
            <a:r>
              <a:rPr lang="en-US" sz="1200" b="1">
                <a:solidFill>
                  <a:srgbClr val="0F2D52"/>
                </a:solidFill>
                <a:ea typeface="+mn-lt"/>
                <a:cs typeface="+mn-lt"/>
              </a:rPr>
              <a:t>Lower Division Common Course Requirements</a:t>
            </a:r>
            <a:endParaRPr lang="en-US" sz="1200">
              <a:ea typeface="Calibri"/>
              <a:cs typeface="Calibri"/>
            </a:endParaRPr>
          </a:p>
          <a:p>
            <a:pPr marL="685800" lvl="1" indent="-228600">
              <a:buAutoNum type="arabicPeriod"/>
            </a:pPr>
            <a:r>
              <a:rPr lang="en-US" sz="1200">
                <a:solidFill>
                  <a:srgbClr val="0F2D52"/>
                </a:solidFill>
                <a:ea typeface="+mn-lt"/>
                <a:cs typeface="+mn-lt"/>
              </a:rPr>
              <a:t>Spark Seminar</a:t>
            </a:r>
            <a:endParaRPr lang="en-US" sz="1200">
              <a:ea typeface="Calibri"/>
              <a:cs typeface="Calibri"/>
            </a:endParaRPr>
          </a:p>
          <a:p>
            <a:pPr marL="685800" lvl="1" indent="-228600">
              <a:buAutoNum type="arabicPeriod"/>
            </a:pPr>
            <a:r>
              <a:rPr lang="en-US" sz="1200">
                <a:solidFill>
                  <a:srgbClr val="0F2D52"/>
                </a:solidFill>
                <a:ea typeface="+mn-lt"/>
                <a:cs typeface="+mn-lt"/>
              </a:rPr>
              <a:t>Written Communication</a:t>
            </a:r>
            <a:endParaRPr lang="en-US" sz="1200">
              <a:ea typeface="Calibri"/>
              <a:cs typeface="Calibri"/>
            </a:endParaRPr>
          </a:p>
          <a:p>
            <a:pPr marL="685800" lvl="1" indent="-228600">
              <a:buAutoNum type="arabicPeriod"/>
            </a:pPr>
            <a:r>
              <a:rPr lang="en-US" sz="1200">
                <a:solidFill>
                  <a:srgbClr val="0F2D52"/>
                </a:solidFill>
                <a:ea typeface="+mn-lt"/>
                <a:cs typeface="+mn-lt"/>
              </a:rPr>
              <a:t>Quantitative Reasoning</a:t>
            </a:r>
            <a:endParaRPr lang="en-US" sz="1200">
              <a:ea typeface="Calibri"/>
              <a:cs typeface="Calibri"/>
            </a:endParaRPr>
          </a:p>
          <a:p>
            <a:pPr marL="685800" lvl="1" indent="-228600">
              <a:buAutoNum type="arabicPeriod"/>
            </a:pPr>
            <a:r>
              <a:rPr lang="en-US" sz="1200">
                <a:solidFill>
                  <a:srgbClr val="0F2D52"/>
                </a:solidFill>
                <a:ea typeface="+mn-lt"/>
                <a:cs typeface="+mn-lt"/>
              </a:rPr>
              <a:t>Language</a:t>
            </a:r>
            <a:endParaRPr lang="en-US" sz="1200">
              <a:ea typeface="Calibri"/>
              <a:cs typeface="Calibri"/>
            </a:endParaRPr>
          </a:p>
          <a:p>
            <a:r>
              <a:rPr lang="en-US" sz="1200" b="1">
                <a:solidFill>
                  <a:srgbClr val="0F2D52"/>
                </a:solidFill>
                <a:ea typeface="+mn-lt"/>
                <a:cs typeface="+mn-lt"/>
              </a:rPr>
              <a:t>Upper Division Common Course Requirements</a:t>
            </a:r>
            <a:endParaRPr lang="en-US" sz="1200">
              <a:ea typeface="Calibri"/>
              <a:cs typeface="Calibri"/>
            </a:endParaRPr>
          </a:p>
          <a:p>
            <a:pPr marL="685800" lvl="1" indent="-228600">
              <a:buAutoNum type="arabicPeriod"/>
            </a:pPr>
            <a:r>
              <a:rPr lang="en-US" sz="1200">
                <a:solidFill>
                  <a:srgbClr val="0F2D52"/>
                </a:solidFill>
                <a:ea typeface="+mn-lt"/>
                <a:cs typeface="+mn-lt"/>
              </a:rPr>
              <a:t>Crossroads Course</a:t>
            </a:r>
            <a:endParaRPr lang="en-US" sz="1200">
              <a:ea typeface="Calibri"/>
              <a:cs typeface="Calibri"/>
            </a:endParaRPr>
          </a:p>
          <a:p>
            <a:pPr marL="685800" lvl="1" indent="-228600">
              <a:buAutoNum type="arabicPeriod"/>
            </a:pPr>
            <a:r>
              <a:rPr lang="en-US" sz="1200">
                <a:solidFill>
                  <a:srgbClr val="0F2D52"/>
                </a:solidFill>
                <a:ea typeface="+mn-lt"/>
                <a:cs typeface="+mn-lt"/>
              </a:rPr>
              <a:t>Writing in the Discipline</a:t>
            </a:r>
            <a:endParaRPr lang="en-US" sz="1200">
              <a:ea typeface="Calibri"/>
              <a:cs typeface="Calibri"/>
            </a:endParaRPr>
          </a:p>
          <a:p>
            <a:pPr marL="685800" lvl="1" indent="-228600">
              <a:buAutoNum type="arabicPeriod"/>
            </a:pPr>
            <a:r>
              <a:rPr lang="en-US" sz="1200">
                <a:solidFill>
                  <a:srgbClr val="0F2D52"/>
                </a:solidFill>
                <a:ea typeface="+mn-lt"/>
                <a:cs typeface="+mn-lt"/>
              </a:rPr>
              <a:t>Culminating Experience</a:t>
            </a:r>
            <a:endParaRPr lang="en-US" sz="1200">
              <a:ea typeface="Calibri"/>
              <a:cs typeface="Calibri"/>
            </a:endParaRPr>
          </a:p>
          <a:p>
            <a:r>
              <a:rPr lang="en-US" sz="1200" b="1">
                <a:solidFill>
                  <a:srgbClr val="0F2D52"/>
                </a:solidFill>
                <a:ea typeface="+mn-lt"/>
                <a:cs typeface="+mn-lt"/>
              </a:rPr>
              <a:t>AREA A: Life and Physical Science – 2 courses </a:t>
            </a:r>
            <a:endParaRPr lang="en-US" sz="1200">
              <a:ea typeface="Calibri"/>
              <a:cs typeface="Calibri"/>
            </a:endParaRPr>
          </a:p>
          <a:p>
            <a:pPr marL="685800" lvl="1" indent="-228600">
              <a:buAutoNum type="arabicPeriod"/>
            </a:pPr>
            <a:r>
              <a:rPr lang="en-US" sz="1200">
                <a:solidFill>
                  <a:srgbClr val="323336"/>
                </a:solidFill>
                <a:ea typeface="+mn-lt"/>
                <a:cs typeface="+mn-lt"/>
              </a:rPr>
              <a:t>Approaches to Knowledge: Life Science</a:t>
            </a:r>
            <a:endParaRPr lang="en-US" sz="1200">
              <a:ea typeface="Calibri"/>
              <a:cs typeface="Calibri"/>
            </a:endParaRPr>
          </a:p>
          <a:p>
            <a:pPr marL="685800" lvl="1" indent="-228600">
              <a:buAutoNum type="arabicPeriod"/>
            </a:pPr>
            <a:r>
              <a:rPr lang="en-US" sz="1200">
                <a:solidFill>
                  <a:srgbClr val="323336"/>
                </a:solidFill>
                <a:ea typeface="+mn-lt"/>
                <a:cs typeface="+mn-lt"/>
              </a:rPr>
              <a:t>Approaches to Knowledge: Physical Science</a:t>
            </a:r>
          </a:p>
          <a:p>
            <a:r>
              <a:rPr lang="en-US" sz="1200" b="1">
                <a:solidFill>
                  <a:srgbClr val="0F2D52"/>
                </a:solidFill>
                <a:ea typeface="+mn-lt"/>
                <a:cs typeface="+mn-lt"/>
              </a:rPr>
              <a:t>AREA B: 3 courses: 1 Social Science, 2 of 3 Literary &amp; Textual Analysis, Media &amp; Visual Analysis, Societies &amp; Cultures of the Past</a:t>
            </a:r>
            <a:endParaRPr lang="en-US" sz="1200">
              <a:ea typeface="Calibri"/>
              <a:cs typeface="Calibri"/>
            </a:endParaRPr>
          </a:p>
          <a:p>
            <a:pPr marL="685800" lvl="1" indent="-228600">
              <a:buAutoNum type="arabicPeriod"/>
            </a:pPr>
            <a:r>
              <a:rPr lang="en-US" sz="1200">
                <a:solidFill>
                  <a:srgbClr val="323336"/>
                </a:solidFill>
                <a:ea typeface="+mn-lt"/>
                <a:cs typeface="+mn-lt"/>
              </a:rPr>
              <a:t>Approaches to Knowledge: Social Science</a:t>
            </a:r>
            <a:endParaRPr lang="en-US" sz="1200">
              <a:ea typeface="Calibri"/>
              <a:cs typeface="Calibri"/>
            </a:endParaRPr>
          </a:p>
          <a:p>
            <a:pPr marL="685800" lvl="1" indent="-228600">
              <a:buAutoNum type="arabicPeriod"/>
            </a:pPr>
            <a:r>
              <a:rPr lang="en-US" sz="1200">
                <a:solidFill>
                  <a:srgbClr val="323336"/>
                </a:solidFill>
                <a:ea typeface="+mn-lt"/>
                <a:cs typeface="+mn-lt"/>
              </a:rPr>
              <a:t>Approaches to Knowledge: Literary and Textual Analysis</a:t>
            </a:r>
            <a:endParaRPr lang="en-US" sz="1200">
              <a:ea typeface="Calibri"/>
              <a:cs typeface="Calibri"/>
            </a:endParaRPr>
          </a:p>
          <a:p>
            <a:pPr marL="685800" lvl="1" indent="-228600">
              <a:buAutoNum type="arabicPeriod"/>
            </a:pPr>
            <a:r>
              <a:rPr lang="en-US" sz="1200">
                <a:solidFill>
                  <a:srgbClr val="323336"/>
                </a:solidFill>
                <a:ea typeface="+mn-lt"/>
                <a:cs typeface="+mn-lt"/>
              </a:rPr>
              <a:t>Approaches to Knowledge: Media and Visual Analysis</a:t>
            </a:r>
            <a:endParaRPr lang="en-US" sz="1200">
              <a:ea typeface="Calibri"/>
              <a:cs typeface="Calibri"/>
            </a:endParaRPr>
          </a:p>
          <a:p>
            <a:pPr marL="685800" lvl="1" indent="-228600">
              <a:buAutoNum type="arabicPeriod"/>
            </a:pPr>
            <a:r>
              <a:rPr lang="en-US" sz="1200">
                <a:solidFill>
                  <a:srgbClr val="323336"/>
                </a:solidFill>
                <a:ea typeface="+mn-lt"/>
                <a:cs typeface="+mn-lt"/>
              </a:rPr>
              <a:t>Approaches to Knowledge: Societies and Cultures of the Past</a:t>
            </a:r>
            <a:endParaRPr lang="en-US" sz="1200">
              <a:ea typeface="Calibri"/>
              <a:cs typeface="Calibri"/>
            </a:endParaRPr>
          </a:p>
          <a:p>
            <a:r>
              <a:rPr lang="en-US" sz="1200" b="1">
                <a:solidFill>
                  <a:srgbClr val="0F2D52"/>
                </a:solidFill>
                <a:ea typeface="+mn-lt"/>
                <a:cs typeface="+mn-lt"/>
              </a:rPr>
              <a:t>Intellectual Experiences</a:t>
            </a:r>
            <a:endParaRPr lang="en-US" sz="1200">
              <a:ea typeface="Calibri"/>
              <a:cs typeface="Calibri"/>
            </a:endParaRPr>
          </a:p>
          <a:p>
            <a:pPr marL="685800" lvl="1" indent="-228600">
              <a:buAutoNum type="arabicPeriod"/>
            </a:pPr>
            <a:r>
              <a:rPr lang="en-US" sz="1200">
                <a:solidFill>
                  <a:srgbClr val="323336"/>
                </a:solidFill>
                <a:ea typeface="+mn-lt"/>
                <a:cs typeface="+mn-lt"/>
              </a:rPr>
              <a:t>Scientific Method</a:t>
            </a:r>
            <a:endParaRPr lang="en-US" sz="1200">
              <a:ea typeface="Calibri"/>
              <a:cs typeface="Calibri"/>
            </a:endParaRPr>
          </a:p>
          <a:p>
            <a:pPr marL="685800" lvl="1" indent="-228600">
              <a:buAutoNum type="arabicPeriod"/>
            </a:pPr>
            <a:r>
              <a:rPr lang="en-US" sz="1200">
                <a:solidFill>
                  <a:srgbClr val="323336"/>
                </a:solidFill>
                <a:ea typeface="+mn-lt"/>
                <a:cs typeface="+mn-lt"/>
              </a:rPr>
              <a:t>Diversity and Identity</a:t>
            </a:r>
            <a:endParaRPr lang="en-US" sz="1200">
              <a:ea typeface="Calibri"/>
              <a:cs typeface="Calibri"/>
            </a:endParaRPr>
          </a:p>
          <a:p>
            <a:pPr marL="685800" lvl="1" indent="-228600">
              <a:buAutoNum type="arabicPeriod"/>
            </a:pPr>
            <a:r>
              <a:rPr lang="en-US" sz="1200">
                <a:solidFill>
                  <a:srgbClr val="323336"/>
                </a:solidFill>
                <a:ea typeface="+mn-lt"/>
                <a:cs typeface="+mn-lt"/>
              </a:rPr>
              <a:t>Global Awareness</a:t>
            </a:r>
            <a:endParaRPr lang="en-US" sz="1200">
              <a:ea typeface="Calibri"/>
              <a:cs typeface="Calibri"/>
            </a:endParaRPr>
          </a:p>
          <a:p>
            <a:pPr marL="685800" lvl="1" indent="-228600">
              <a:buAutoNum type="arabicPeriod"/>
            </a:pPr>
            <a:r>
              <a:rPr lang="en-US" sz="1200">
                <a:solidFill>
                  <a:srgbClr val="323336"/>
                </a:solidFill>
                <a:ea typeface="+mn-lt"/>
                <a:cs typeface="+mn-lt"/>
              </a:rPr>
              <a:t>Sustainability</a:t>
            </a:r>
            <a:endParaRPr lang="en-US" sz="1200">
              <a:ea typeface="Calibri"/>
              <a:cs typeface="Calibri"/>
            </a:endParaRPr>
          </a:p>
          <a:p>
            <a:pPr marL="685800" lvl="1" indent="-228600">
              <a:buAutoNum type="arabicPeriod"/>
            </a:pPr>
            <a:r>
              <a:rPr lang="en-US" sz="1200">
                <a:solidFill>
                  <a:srgbClr val="323336"/>
                </a:solidFill>
                <a:ea typeface="+mn-lt"/>
                <a:cs typeface="+mn-lt"/>
              </a:rPr>
              <a:t>Ethics</a:t>
            </a:r>
            <a:endParaRPr lang="en-US" sz="1200">
              <a:ea typeface="Calibri" panose="020F0502020204030204"/>
              <a:cs typeface="Calibri" panose="020F0502020204030204"/>
            </a:endParaRPr>
          </a:p>
          <a:p>
            <a:pPr marL="285750" indent="-285750">
              <a:buFont typeface="Arial"/>
              <a:buChar char="•"/>
            </a:pPr>
            <a:endParaRPr lang="en-US" b="1">
              <a:solidFill>
                <a:schemeClr val="bg2">
                  <a:lumMod val="25000"/>
                </a:schemeClr>
              </a:solidFill>
              <a:ea typeface="Calibri"/>
              <a:cs typeface="Calibri"/>
            </a:endParaRPr>
          </a:p>
        </p:txBody>
      </p:sp>
    </p:spTree>
    <p:extLst>
      <p:ext uri="{BB962C8B-B14F-4D97-AF65-F5344CB8AC3E}">
        <p14:creationId xmlns:p14="http://schemas.microsoft.com/office/powerpoint/2010/main" val="200704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648B74-825F-3942-9505-04D3DC616750}"/>
              </a:ext>
            </a:extLst>
          </p:cNvPr>
          <p:cNvSpPr txBox="1"/>
          <p:nvPr/>
        </p:nvSpPr>
        <p:spPr>
          <a:xfrm>
            <a:off x="1395781" y="396651"/>
            <a:ext cx="9161008" cy="584775"/>
          </a:xfrm>
          <a:prstGeom prst="rect">
            <a:avLst/>
          </a:prstGeom>
          <a:noFill/>
        </p:spPr>
        <p:txBody>
          <a:bodyPr wrap="square" lIns="91440" tIns="45720" rIns="91440" bIns="45720" rtlCol="0" anchor="t">
            <a:spAutoFit/>
          </a:bodyPr>
          <a:lstStyle/>
          <a:p>
            <a:pPr algn="ctr"/>
            <a:r>
              <a:rPr lang="en-US" sz="3200" b="1">
                <a:solidFill>
                  <a:srgbClr val="14233C"/>
                </a:solidFill>
                <a:ea typeface="+mn-lt"/>
                <a:cs typeface="+mn-lt"/>
              </a:rPr>
              <a:t>Q &amp; A</a:t>
            </a:r>
            <a:endParaRPr lang="en-US">
              <a:ea typeface="Calibri" panose="020F0502020204030204"/>
              <a:cs typeface="Calibri" panose="020F0502020204030204"/>
            </a:endParaRPr>
          </a:p>
        </p:txBody>
      </p:sp>
      <p:pic>
        <p:nvPicPr>
          <p:cNvPr id="3" name="Picture 2" descr="A white square with a question mark cut out of it&#10;&#10;Description automatically generated">
            <a:extLst>
              <a:ext uri="{FF2B5EF4-FFF2-40B4-BE49-F238E27FC236}">
                <a16:creationId xmlns:a16="http://schemas.microsoft.com/office/drawing/2014/main" id="{2983AC81-E8A0-E1C8-DE2C-2A6DE6CAECEE}"/>
              </a:ext>
            </a:extLst>
          </p:cNvPr>
          <p:cNvPicPr>
            <a:picLocks noChangeAspect="1"/>
          </p:cNvPicPr>
          <p:nvPr/>
        </p:nvPicPr>
        <p:blipFill>
          <a:blip r:embed="rId2"/>
          <a:stretch>
            <a:fillRect/>
          </a:stretch>
        </p:blipFill>
        <p:spPr>
          <a:xfrm>
            <a:off x="2022518" y="1212121"/>
            <a:ext cx="7898027" cy="4438135"/>
          </a:xfrm>
          <a:prstGeom prst="rect">
            <a:avLst/>
          </a:prstGeom>
        </p:spPr>
      </p:pic>
    </p:spTree>
    <p:extLst>
      <p:ext uri="{BB962C8B-B14F-4D97-AF65-F5344CB8AC3E}">
        <p14:creationId xmlns:p14="http://schemas.microsoft.com/office/powerpoint/2010/main" val="384021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648B74-825F-3942-9505-04D3DC616750}"/>
              </a:ext>
            </a:extLst>
          </p:cNvPr>
          <p:cNvSpPr txBox="1"/>
          <p:nvPr/>
        </p:nvSpPr>
        <p:spPr>
          <a:xfrm>
            <a:off x="613186" y="365759"/>
            <a:ext cx="5687300" cy="1077218"/>
          </a:xfrm>
          <a:prstGeom prst="rect">
            <a:avLst/>
          </a:prstGeom>
          <a:noFill/>
        </p:spPr>
        <p:txBody>
          <a:bodyPr wrap="square" rtlCol="0">
            <a:spAutoFit/>
          </a:bodyPr>
          <a:lstStyle/>
          <a:p>
            <a:r>
              <a:rPr lang="en-US" sz="3200" b="1">
                <a:solidFill>
                  <a:srgbClr val="14233C"/>
                </a:solidFill>
              </a:rPr>
              <a:t>Division of Undergraduate Education Overview</a:t>
            </a:r>
          </a:p>
        </p:txBody>
      </p:sp>
      <p:sp>
        <p:nvSpPr>
          <p:cNvPr id="4" name="TextBox 3">
            <a:extLst>
              <a:ext uri="{FF2B5EF4-FFF2-40B4-BE49-F238E27FC236}">
                <a16:creationId xmlns:a16="http://schemas.microsoft.com/office/drawing/2014/main" id="{5AD15B32-F243-3F46-939C-A95F84F20EAC}"/>
              </a:ext>
            </a:extLst>
          </p:cNvPr>
          <p:cNvSpPr txBox="1"/>
          <p:nvPr/>
        </p:nvSpPr>
        <p:spPr>
          <a:xfrm>
            <a:off x="1323555" y="4679066"/>
            <a:ext cx="2957624" cy="646331"/>
          </a:xfrm>
          <a:prstGeom prst="rect">
            <a:avLst/>
          </a:prstGeom>
          <a:noFill/>
        </p:spPr>
        <p:txBody>
          <a:bodyPr wrap="square" rtlCol="0">
            <a:spAutoFit/>
          </a:bodyPr>
          <a:lstStyle/>
          <a:p>
            <a:pPr algn="ctr"/>
            <a:r>
              <a:rPr lang="en-US" b="1">
                <a:solidFill>
                  <a:schemeClr val="bg2">
                    <a:lumMod val="25000"/>
                  </a:schemeClr>
                </a:solidFill>
              </a:rPr>
              <a:t>Undergraduate Research Opportunities Center (UROC)</a:t>
            </a:r>
          </a:p>
        </p:txBody>
      </p:sp>
      <p:sp>
        <p:nvSpPr>
          <p:cNvPr id="7" name="TextBox 6">
            <a:extLst>
              <a:ext uri="{FF2B5EF4-FFF2-40B4-BE49-F238E27FC236}">
                <a16:creationId xmlns:a16="http://schemas.microsoft.com/office/drawing/2014/main" id="{8175FC29-62B7-7841-9C5C-E58C6696D46A}"/>
              </a:ext>
            </a:extLst>
          </p:cNvPr>
          <p:cNvSpPr txBox="1"/>
          <p:nvPr/>
        </p:nvSpPr>
        <p:spPr>
          <a:xfrm>
            <a:off x="4617188" y="4679066"/>
            <a:ext cx="2957624" cy="369332"/>
          </a:xfrm>
          <a:prstGeom prst="rect">
            <a:avLst/>
          </a:prstGeom>
          <a:noFill/>
        </p:spPr>
        <p:txBody>
          <a:bodyPr wrap="square" rtlCol="0">
            <a:spAutoFit/>
          </a:bodyPr>
          <a:lstStyle/>
          <a:p>
            <a:pPr algn="ctr"/>
            <a:r>
              <a:rPr lang="en-US" b="1">
                <a:solidFill>
                  <a:schemeClr val="bg2">
                    <a:lumMod val="25000"/>
                  </a:schemeClr>
                </a:solidFill>
              </a:rPr>
              <a:t>Bobcat Advising Center</a:t>
            </a:r>
          </a:p>
        </p:txBody>
      </p:sp>
      <p:sp>
        <p:nvSpPr>
          <p:cNvPr id="8" name="TextBox 7">
            <a:extLst>
              <a:ext uri="{FF2B5EF4-FFF2-40B4-BE49-F238E27FC236}">
                <a16:creationId xmlns:a16="http://schemas.microsoft.com/office/drawing/2014/main" id="{8D6C4ACA-95A0-B648-BA1B-58C3DE6C3B48}"/>
              </a:ext>
            </a:extLst>
          </p:cNvPr>
          <p:cNvSpPr txBox="1"/>
          <p:nvPr/>
        </p:nvSpPr>
        <p:spPr>
          <a:xfrm>
            <a:off x="8060960" y="4679066"/>
            <a:ext cx="2957624" cy="923330"/>
          </a:xfrm>
          <a:prstGeom prst="rect">
            <a:avLst/>
          </a:prstGeom>
          <a:noFill/>
        </p:spPr>
        <p:txBody>
          <a:bodyPr wrap="square" rtlCol="0">
            <a:spAutoFit/>
          </a:bodyPr>
          <a:lstStyle/>
          <a:p>
            <a:pPr algn="ctr"/>
            <a:r>
              <a:rPr lang="en-US" b="1">
                <a:solidFill>
                  <a:schemeClr val="bg2">
                    <a:lumMod val="25000"/>
                  </a:schemeClr>
                </a:solidFill>
              </a:rPr>
              <a:t>Student Learning Centers (STEM Tutoring Hub, Writing Center &amp; PLUS Center)</a:t>
            </a:r>
          </a:p>
        </p:txBody>
      </p:sp>
      <p:sp>
        <p:nvSpPr>
          <p:cNvPr id="9" name="Oval 8">
            <a:extLst>
              <a:ext uri="{FF2B5EF4-FFF2-40B4-BE49-F238E27FC236}">
                <a16:creationId xmlns:a16="http://schemas.microsoft.com/office/drawing/2014/main" id="{3B975029-3922-494C-BF80-1ECF1EE6092B}"/>
              </a:ext>
            </a:extLst>
          </p:cNvPr>
          <p:cNvSpPr/>
          <p:nvPr/>
        </p:nvSpPr>
        <p:spPr>
          <a:xfrm>
            <a:off x="1527192" y="1719241"/>
            <a:ext cx="2550350" cy="25503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7B61EFD-F09F-DD42-A928-0EC906492CF0}"/>
              </a:ext>
            </a:extLst>
          </p:cNvPr>
          <p:cNvSpPr/>
          <p:nvPr/>
        </p:nvSpPr>
        <p:spPr>
          <a:xfrm>
            <a:off x="4820825" y="1719241"/>
            <a:ext cx="2550350" cy="25503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B005D78-C5FD-3041-A244-D1A996C6263A}"/>
              </a:ext>
            </a:extLst>
          </p:cNvPr>
          <p:cNvSpPr/>
          <p:nvPr/>
        </p:nvSpPr>
        <p:spPr>
          <a:xfrm>
            <a:off x="8114458" y="1701663"/>
            <a:ext cx="2550350" cy="25503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73AAC53-FD55-F1E1-C75C-565B22AC5D11}"/>
              </a:ext>
            </a:extLst>
          </p:cNvPr>
          <p:cNvPicPr>
            <a:picLocks noChangeAspect="1"/>
          </p:cNvPicPr>
          <p:nvPr/>
        </p:nvPicPr>
        <p:blipFill rotWithShape="1">
          <a:blip r:embed="rId2"/>
          <a:srcRect l="16009" r="17975"/>
          <a:stretch/>
        </p:blipFill>
        <p:spPr>
          <a:xfrm>
            <a:off x="4724469" y="1661724"/>
            <a:ext cx="2810133" cy="2737633"/>
          </a:xfrm>
          <a:prstGeom prst="ellipse">
            <a:avLst/>
          </a:prstGeom>
        </p:spPr>
      </p:pic>
      <p:pic>
        <p:nvPicPr>
          <p:cNvPr id="13" name="Picture 12">
            <a:extLst>
              <a:ext uri="{FF2B5EF4-FFF2-40B4-BE49-F238E27FC236}">
                <a16:creationId xmlns:a16="http://schemas.microsoft.com/office/drawing/2014/main" id="{9C700F93-C474-3C4C-DBF3-E55ECEA514FF}"/>
              </a:ext>
            </a:extLst>
          </p:cNvPr>
          <p:cNvPicPr>
            <a:picLocks noChangeAspect="1"/>
          </p:cNvPicPr>
          <p:nvPr/>
        </p:nvPicPr>
        <p:blipFill rotWithShape="1">
          <a:blip r:embed="rId3"/>
          <a:srcRect l="9781" r="8070"/>
          <a:stretch/>
        </p:blipFill>
        <p:spPr>
          <a:xfrm>
            <a:off x="1267409" y="1628208"/>
            <a:ext cx="3013770" cy="2877025"/>
          </a:xfrm>
          <a:prstGeom prst="ellipse">
            <a:avLst/>
          </a:prstGeom>
        </p:spPr>
      </p:pic>
      <p:pic>
        <p:nvPicPr>
          <p:cNvPr id="14" name="Picture 13">
            <a:extLst>
              <a:ext uri="{FF2B5EF4-FFF2-40B4-BE49-F238E27FC236}">
                <a16:creationId xmlns:a16="http://schemas.microsoft.com/office/drawing/2014/main" id="{400066B8-A35A-3E96-D6CE-5B0CC33E9E07}"/>
              </a:ext>
            </a:extLst>
          </p:cNvPr>
          <p:cNvPicPr>
            <a:picLocks noChangeAspect="1"/>
          </p:cNvPicPr>
          <p:nvPr/>
        </p:nvPicPr>
        <p:blipFill rotWithShape="1">
          <a:blip r:embed="rId4"/>
          <a:srcRect l="11634" r="28744"/>
          <a:stretch/>
        </p:blipFill>
        <p:spPr>
          <a:xfrm>
            <a:off x="7900168" y="1661724"/>
            <a:ext cx="3118416" cy="2880286"/>
          </a:xfrm>
          <a:prstGeom prst="ellipse">
            <a:avLst/>
          </a:prstGeom>
        </p:spPr>
      </p:pic>
    </p:spTree>
    <p:extLst>
      <p:ext uri="{BB962C8B-B14F-4D97-AF65-F5344CB8AC3E}">
        <p14:creationId xmlns:p14="http://schemas.microsoft.com/office/powerpoint/2010/main" val="1594238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831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648B74-825F-3942-9505-04D3DC616750}"/>
              </a:ext>
            </a:extLst>
          </p:cNvPr>
          <p:cNvSpPr txBox="1"/>
          <p:nvPr/>
        </p:nvSpPr>
        <p:spPr>
          <a:xfrm>
            <a:off x="613186" y="365759"/>
            <a:ext cx="6015250" cy="1077218"/>
          </a:xfrm>
          <a:prstGeom prst="rect">
            <a:avLst/>
          </a:prstGeom>
          <a:noFill/>
        </p:spPr>
        <p:txBody>
          <a:bodyPr wrap="square" lIns="91440" tIns="45720" rIns="91440" bIns="45720" rtlCol="0" anchor="t">
            <a:spAutoFit/>
          </a:bodyPr>
          <a:lstStyle/>
          <a:p>
            <a:r>
              <a:rPr lang="en-US" sz="3200" b="1">
                <a:solidFill>
                  <a:srgbClr val="14233C"/>
                </a:solidFill>
              </a:rPr>
              <a:t>Division of Undergraduate Education Overview</a:t>
            </a:r>
          </a:p>
        </p:txBody>
      </p:sp>
      <p:sp>
        <p:nvSpPr>
          <p:cNvPr id="4" name="TextBox 3">
            <a:extLst>
              <a:ext uri="{FF2B5EF4-FFF2-40B4-BE49-F238E27FC236}">
                <a16:creationId xmlns:a16="http://schemas.microsoft.com/office/drawing/2014/main" id="{5AD15B32-F243-3F46-939C-A95F84F20EAC}"/>
              </a:ext>
            </a:extLst>
          </p:cNvPr>
          <p:cNvSpPr txBox="1"/>
          <p:nvPr/>
        </p:nvSpPr>
        <p:spPr>
          <a:xfrm>
            <a:off x="1323555" y="4679066"/>
            <a:ext cx="2957624" cy="646331"/>
          </a:xfrm>
          <a:prstGeom prst="rect">
            <a:avLst/>
          </a:prstGeom>
          <a:noFill/>
        </p:spPr>
        <p:txBody>
          <a:bodyPr wrap="square" rtlCol="0">
            <a:spAutoFit/>
          </a:bodyPr>
          <a:lstStyle/>
          <a:p>
            <a:pPr algn="ctr"/>
            <a:r>
              <a:rPr lang="en-US" b="1">
                <a:solidFill>
                  <a:schemeClr val="bg2">
                    <a:lumMod val="25000"/>
                  </a:schemeClr>
                </a:solidFill>
              </a:rPr>
              <a:t>Center for Engaged Teaching and Learning</a:t>
            </a:r>
          </a:p>
        </p:txBody>
      </p:sp>
      <p:sp>
        <p:nvSpPr>
          <p:cNvPr id="7" name="TextBox 6">
            <a:extLst>
              <a:ext uri="{FF2B5EF4-FFF2-40B4-BE49-F238E27FC236}">
                <a16:creationId xmlns:a16="http://schemas.microsoft.com/office/drawing/2014/main" id="{8175FC29-62B7-7841-9C5C-E58C6696D46A}"/>
              </a:ext>
            </a:extLst>
          </p:cNvPr>
          <p:cNvSpPr txBox="1"/>
          <p:nvPr/>
        </p:nvSpPr>
        <p:spPr>
          <a:xfrm>
            <a:off x="4617188" y="4679066"/>
            <a:ext cx="2957624" cy="646331"/>
          </a:xfrm>
          <a:prstGeom prst="rect">
            <a:avLst/>
          </a:prstGeom>
          <a:noFill/>
        </p:spPr>
        <p:txBody>
          <a:bodyPr wrap="square" rtlCol="0">
            <a:spAutoFit/>
          </a:bodyPr>
          <a:lstStyle/>
          <a:p>
            <a:pPr algn="ctr"/>
            <a:r>
              <a:rPr lang="en-US" b="1">
                <a:solidFill>
                  <a:schemeClr val="bg2">
                    <a:lumMod val="25000"/>
                  </a:schemeClr>
                </a:solidFill>
              </a:rPr>
              <a:t>Undergraduate Education Assessment</a:t>
            </a:r>
          </a:p>
        </p:txBody>
      </p:sp>
      <p:sp>
        <p:nvSpPr>
          <p:cNvPr id="8" name="TextBox 7">
            <a:extLst>
              <a:ext uri="{FF2B5EF4-FFF2-40B4-BE49-F238E27FC236}">
                <a16:creationId xmlns:a16="http://schemas.microsoft.com/office/drawing/2014/main" id="{8D6C4ACA-95A0-B648-BA1B-58C3DE6C3B48}"/>
              </a:ext>
            </a:extLst>
          </p:cNvPr>
          <p:cNvSpPr txBox="1"/>
          <p:nvPr/>
        </p:nvSpPr>
        <p:spPr>
          <a:xfrm>
            <a:off x="8060960" y="4679066"/>
            <a:ext cx="2957624" cy="369332"/>
          </a:xfrm>
          <a:prstGeom prst="rect">
            <a:avLst/>
          </a:prstGeom>
          <a:noFill/>
        </p:spPr>
        <p:txBody>
          <a:bodyPr wrap="square" rtlCol="0">
            <a:spAutoFit/>
          </a:bodyPr>
          <a:lstStyle/>
          <a:p>
            <a:pPr algn="ctr"/>
            <a:r>
              <a:rPr lang="en-US" b="1">
                <a:solidFill>
                  <a:schemeClr val="bg2">
                    <a:lumMod val="25000"/>
                  </a:schemeClr>
                </a:solidFill>
              </a:rPr>
              <a:t>Student Success Initiatives</a:t>
            </a:r>
          </a:p>
        </p:txBody>
      </p:sp>
      <p:sp>
        <p:nvSpPr>
          <p:cNvPr id="9" name="Oval 8">
            <a:extLst>
              <a:ext uri="{FF2B5EF4-FFF2-40B4-BE49-F238E27FC236}">
                <a16:creationId xmlns:a16="http://schemas.microsoft.com/office/drawing/2014/main" id="{3B975029-3922-494C-BF80-1ECF1EE6092B}"/>
              </a:ext>
            </a:extLst>
          </p:cNvPr>
          <p:cNvSpPr/>
          <p:nvPr/>
        </p:nvSpPr>
        <p:spPr>
          <a:xfrm>
            <a:off x="1527192" y="1719241"/>
            <a:ext cx="2550350" cy="25503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7B61EFD-F09F-DD42-A928-0EC906492CF0}"/>
              </a:ext>
            </a:extLst>
          </p:cNvPr>
          <p:cNvSpPr/>
          <p:nvPr/>
        </p:nvSpPr>
        <p:spPr>
          <a:xfrm>
            <a:off x="4820825" y="1719241"/>
            <a:ext cx="2550350" cy="25503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B005D78-C5FD-3041-A244-D1A996C6263A}"/>
              </a:ext>
            </a:extLst>
          </p:cNvPr>
          <p:cNvSpPr/>
          <p:nvPr/>
        </p:nvSpPr>
        <p:spPr>
          <a:xfrm>
            <a:off x="8114458" y="1701663"/>
            <a:ext cx="2550350" cy="25503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17474D7-B923-7BB5-0454-984827779358}"/>
              </a:ext>
            </a:extLst>
          </p:cNvPr>
          <p:cNvPicPr>
            <a:picLocks noChangeAspect="1"/>
          </p:cNvPicPr>
          <p:nvPr/>
        </p:nvPicPr>
        <p:blipFill>
          <a:blip r:embed="rId2"/>
          <a:stretch>
            <a:fillRect/>
          </a:stretch>
        </p:blipFill>
        <p:spPr>
          <a:xfrm>
            <a:off x="1527192" y="1701663"/>
            <a:ext cx="2550350" cy="2550350"/>
          </a:xfrm>
          <a:prstGeom prst="rect">
            <a:avLst/>
          </a:prstGeom>
        </p:spPr>
      </p:pic>
      <p:pic>
        <p:nvPicPr>
          <p:cNvPr id="12" name="Picture 11">
            <a:extLst>
              <a:ext uri="{FF2B5EF4-FFF2-40B4-BE49-F238E27FC236}">
                <a16:creationId xmlns:a16="http://schemas.microsoft.com/office/drawing/2014/main" id="{3E7A15CF-B80D-9185-E2CE-2CB3B896B697}"/>
              </a:ext>
            </a:extLst>
          </p:cNvPr>
          <p:cNvPicPr>
            <a:picLocks noChangeAspect="1"/>
          </p:cNvPicPr>
          <p:nvPr/>
        </p:nvPicPr>
        <p:blipFill>
          <a:blip r:embed="rId3"/>
          <a:stretch>
            <a:fillRect/>
          </a:stretch>
        </p:blipFill>
        <p:spPr>
          <a:xfrm>
            <a:off x="4617188" y="1701663"/>
            <a:ext cx="3033618" cy="2641488"/>
          </a:xfrm>
          <a:prstGeom prst="ellipse">
            <a:avLst/>
          </a:prstGeom>
        </p:spPr>
      </p:pic>
      <p:pic>
        <p:nvPicPr>
          <p:cNvPr id="13" name="Picture 12">
            <a:extLst>
              <a:ext uri="{FF2B5EF4-FFF2-40B4-BE49-F238E27FC236}">
                <a16:creationId xmlns:a16="http://schemas.microsoft.com/office/drawing/2014/main" id="{714CA53C-962F-2FFD-F8A4-6EAACF17C055}"/>
              </a:ext>
            </a:extLst>
          </p:cNvPr>
          <p:cNvPicPr>
            <a:picLocks noChangeAspect="1"/>
          </p:cNvPicPr>
          <p:nvPr/>
        </p:nvPicPr>
        <p:blipFill rotWithShape="1">
          <a:blip r:embed="rId4"/>
          <a:srcRect l="12796" r="14160"/>
          <a:stretch/>
        </p:blipFill>
        <p:spPr>
          <a:xfrm>
            <a:off x="8114458" y="1627980"/>
            <a:ext cx="2957624" cy="2697715"/>
          </a:xfrm>
          <a:prstGeom prst="ellipse">
            <a:avLst/>
          </a:prstGeom>
        </p:spPr>
      </p:pic>
    </p:spTree>
    <p:extLst>
      <p:ext uri="{BB962C8B-B14F-4D97-AF65-F5344CB8AC3E}">
        <p14:creationId xmlns:p14="http://schemas.microsoft.com/office/powerpoint/2010/main" val="2776558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648B74-825F-3942-9505-04D3DC616750}"/>
              </a:ext>
            </a:extLst>
          </p:cNvPr>
          <p:cNvSpPr txBox="1"/>
          <p:nvPr/>
        </p:nvSpPr>
        <p:spPr>
          <a:xfrm>
            <a:off x="613186" y="365759"/>
            <a:ext cx="5330414" cy="1077218"/>
          </a:xfrm>
          <a:prstGeom prst="rect">
            <a:avLst/>
          </a:prstGeom>
          <a:noFill/>
        </p:spPr>
        <p:txBody>
          <a:bodyPr wrap="square" lIns="91440" tIns="45720" rIns="91440" bIns="45720" rtlCol="0" anchor="t">
            <a:spAutoFit/>
          </a:bodyPr>
          <a:lstStyle/>
          <a:p>
            <a:r>
              <a:rPr lang="en-US" sz="3200" b="1">
                <a:solidFill>
                  <a:srgbClr val="14233C"/>
                </a:solidFill>
              </a:rPr>
              <a:t>Division of Undergraduate Education Overview</a:t>
            </a:r>
          </a:p>
        </p:txBody>
      </p:sp>
      <p:sp>
        <p:nvSpPr>
          <p:cNvPr id="4" name="TextBox 3">
            <a:extLst>
              <a:ext uri="{FF2B5EF4-FFF2-40B4-BE49-F238E27FC236}">
                <a16:creationId xmlns:a16="http://schemas.microsoft.com/office/drawing/2014/main" id="{5AD15B32-F243-3F46-939C-A95F84F20EAC}"/>
              </a:ext>
            </a:extLst>
          </p:cNvPr>
          <p:cNvSpPr txBox="1"/>
          <p:nvPr/>
        </p:nvSpPr>
        <p:spPr>
          <a:xfrm>
            <a:off x="4450835" y="4678450"/>
            <a:ext cx="2957624" cy="369332"/>
          </a:xfrm>
          <a:prstGeom prst="rect">
            <a:avLst/>
          </a:prstGeom>
          <a:noFill/>
        </p:spPr>
        <p:txBody>
          <a:bodyPr wrap="square" rtlCol="0">
            <a:spAutoFit/>
          </a:bodyPr>
          <a:lstStyle/>
          <a:p>
            <a:pPr algn="ctr"/>
            <a:r>
              <a:rPr lang="en-US" b="1">
                <a:solidFill>
                  <a:schemeClr val="bg2">
                    <a:lumMod val="25000"/>
                  </a:schemeClr>
                </a:solidFill>
              </a:rPr>
              <a:t>General Education</a:t>
            </a:r>
          </a:p>
        </p:txBody>
      </p:sp>
      <p:sp>
        <p:nvSpPr>
          <p:cNvPr id="7" name="TextBox 6">
            <a:extLst>
              <a:ext uri="{FF2B5EF4-FFF2-40B4-BE49-F238E27FC236}">
                <a16:creationId xmlns:a16="http://schemas.microsoft.com/office/drawing/2014/main" id="{8175FC29-62B7-7841-9C5C-E58C6696D46A}"/>
              </a:ext>
            </a:extLst>
          </p:cNvPr>
          <p:cNvSpPr txBox="1"/>
          <p:nvPr/>
        </p:nvSpPr>
        <p:spPr>
          <a:xfrm>
            <a:off x="1339150" y="4679066"/>
            <a:ext cx="2957624" cy="369332"/>
          </a:xfrm>
          <a:prstGeom prst="rect">
            <a:avLst/>
          </a:prstGeom>
          <a:noFill/>
        </p:spPr>
        <p:txBody>
          <a:bodyPr wrap="square" rtlCol="0">
            <a:spAutoFit/>
          </a:bodyPr>
          <a:lstStyle/>
          <a:p>
            <a:pPr algn="ctr"/>
            <a:r>
              <a:rPr lang="en-US" b="1">
                <a:solidFill>
                  <a:schemeClr val="bg2">
                    <a:lumMod val="25000"/>
                  </a:schemeClr>
                </a:solidFill>
              </a:rPr>
              <a:t>Summer Session</a:t>
            </a:r>
          </a:p>
        </p:txBody>
      </p:sp>
      <p:sp>
        <p:nvSpPr>
          <p:cNvPr id="8" name="TextBox 7">
            <a:extLst>
              <a:ext uri="{FF2B5EF4-FFF2-40B4-BE49-F238E27FC236}">
                <a16:creationId xmlns:a16="http://schemas.microsoft.com/office/drawing/2014/main" id="{8D6C4ACA-95A0-B648-BA1B-58C3DE6C3B48}"/>
              </a:ext>
            </a:extLst>
          </p:cNvPr>
          <p:cNvSpPr txBox="1"/>
          <p:nvPr/>
        </p:nvSpPr>
        <p:spPr>
          <a:xfrm>
            <a:off x="8060960" y="4679066"/>
            <a:ext cx="2957624" cy="369332"/>
          </a:xfrm>
          <a:prstGeom prst="rect">
            <a:avLst/>
          </a:prstGeom>
          <a:noFill/>
        </p:spPr>
        <p:txBody>
          <a:bodyPr wrap="square" lIns="91440" tIns="45720" rIns="91440" bIns="45720" rtlCol="0" anchor="t">
            <a:spAutoFit/>
          </a:bodyPr>
          <a:lstStyle/>
          <a:p>
            <a:pPr algn="ctr"/>
            <a:r>
              <a:rPr lang="en-US" b="1">
                <a:solidFill>
                  <a:schemeClr val="bg2">
                    <a:lumMod val="25000"/>
                  </a:schemeClr>
                </a:solidFill>
              </a:rPr>
              <a:t>University Honors Program</a:t>
            </a:r>
            <a:r>
              <a:rPr lang="en-US" b="1">
                <a:solidFill>
                  <a:srgbClr val="00B0F0"/>
                </a:solidFill>
              </a:rPr>
              <a:t> </a:t>
            </a:r>
            <a:endParaRPr lang="en-US" b="1">
              <a:solidFill>
                <a:schemeClr val="bg2">
                  <a:lumMod val="25000"/>
                </a:schemeClr>
              </a:solidFill>
            </a:endParaRPr>
          </a:p>
        </p:txBody>
      </p:sp>
      <p:sp>
        <p:nvSpPr>
          <p:cNvPr id="9" name="Oval 8">
            <a:extLst>
              <a:ext uri="{FF2B5EF4-FFF2-40B4-BE49-F238E27FC236}">
                <a16:creationId xmlns:a16="http://schemas.microsoft.com/office/drawing/2014/main" id="{3B975029-3922-494C-BF80-1ECF1EE6092B}"/>
              </a:ext>
            </a:extLst>
          </p:cNvPr>
          <p:cNvSpPr/>
          <p:nvPr/>
        </p:nvSpPr>
        <p:spPr>
          <a:xfrm>
            <a:off x="1527192" y="1719241"/>
            <a:ext cx="2550350" cy="25503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7B61EFD-F09F-DD42-A928-0EC906492CF0}"/>
              </a:ext>
            </a:extLst>
          </p:cNvPr>
          <p:cNvSpPr/>
          <p:nvPr/>
        </p:nvSpPr>
        <p:spPr>
          <a:xfrm>
            <a:off x="4820825" y="1719241"/>
            <a:ext cx="2550350" cy="25503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B005D78-C5FD-3041-A244-D1A996C6263A}"/>
              </a:ext>
            </a:extLst>
          </p:cNvPr>
          <p:cNvSpPr/>
          <p:nvPr/>
        </p:nvSpPr>
        <p:spPr>
          <a:xfrm>
            <a:off x="8063658" y="1561963"/>
            <a:ext cx="2747200" cy="2713418"/>
          </a:xfrm>
          <a:prstGeom prst="ellipse">
            <a:avLst/>
          </a:prstGeom>
          <a:solidFill>
            <a:srgbClr val="DEB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60151EF-94F1-E693-AD76-5607CADAAADF}"/>
              </a:ext>
            </a:extLst>
          </p:cNvPr>
          <p:cNvPicPr>
            <a:picLocks noChangeAspect="1"/>
          </p:cNvPicPr>
          <p:nvPr/>
        </p:nvPicPr>
        <p:blipFill>
          <a:blip r:embed="rId2"/>
          <a:stretch>
            <a:fillRect/>
          </a:stretch>
        </p:blipFill>
        <p:spPr>
          <a:xfrm>
            <a:off x="1542787" y="1701663"/>
            <a:ext cx="2550350" cy="2550350"/>
          </a:xfrm>
          <a:prstGeom prst="ellipse">
            <a:avLst/>
          </a:prstGeom>
        </p:spPr>
      </p:pic>
      <p:pic>
        <p:nvPicPr>
          <p:cNvPr id="12" name="Picture 11" descr="A logo of a company&#10;&#10;Description automatically generated">
            <a:extLst>
              <a:ext uri="{FF2B5EF4-FFF2-40B4-BE49-F238E27FC236}">
                <a16:creationId xmlns:a16="http://schemas.microsoft.com/office/drawing/2014/main" id="{E5FEA8BF-305C-E5CC-5FC1-D40E6D0B27C2}"/>
              </a:ext>
            </a:extLst>
          </p:cNvPr>
          <p:cNvPicPr>
            <a:picLocks noChangeAspect="1"/>
          </p:cNvPicPr>
          <p:nvPr/>
        </p:nvPicPr>
        <p:blipFill rotWithShape="1">
          <a:blip r:embed="rId3"/>
          <a:srcRect t="9396" b="9396"/>
          <a:stretch/>
        </p:blipFill>
        <p:spPr>
          <a:xfrm>
            <a:off x="4549777" y="1562658"/>
            <a:ext cx="2755749" cy="2708787"/>
          </a:xfrm>
          <a:prstGeom prst="ellipse">
            <a:avLst/>
          </a:prstGeom>
        </p:spPr>
      </p:pic>
      <p:pic>
        <p:nvPicPr>
          <p:cNvPr id="15" name="Picture 14" descr="A black and white sign with white text&#10;&#10;Description automatically generated">
            <a:extLst>
              <a:ext uri="{FF2B5EF4-FFF2-40B4-BE49-F238E27FC236}">
                <a16:creationId xmlns:a16="http://schemas.microsoft.com/office/drawing/2014/main" id="{F0D4033E-528D-B016-CEC8-9E13B894A88E}"/>
              </a:ext>
            </a:extLst>
          </p:cNvPr>
          <p:cNvPicPr>
            <a:picLocks noChangeAspect="1"/>
          </p:cNvPicPr>
          <p:nvPr/>
        </p:nvPicPr>
        <p:blipFill>
          <a:blip r:embed="rId4"/>
          <a:stretch>
            <a:fillRect/>
          </a:stretch>
        </p:blipFill>
        <p:spPr>
          <a:xfrm>
            <a:off x="8210550" y="2449248"/>
            <a:ext cx="2451100" cy="1057804"/>
          </a:xfrm>
          <a:prstGeom prst="rect">
            <a:avLst/>
          </a:prstGeom>
        </p:spPr>
      </p:pic>
    </p:spTree>
    <p:extLst>
      <p:ext uri="{BB962C8B-B14F-4D97-AF65-F5344CB8AC3E}">
        <p14:creationId xmlns:p14="http://schemas.microsoft.com/office/powerpoint/2010/main" val="598649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58F17E7-BC22-0689-3AC3-199D562DFB49}"/>
              </a:ext>
            </a:extLst>
          </p:cNvPr>
          <p:cNvSpPr/>
          <p:nvPr/>
        </p:nvSpPr>
        <p:spPr>
          <a:xfrm>
            <a:off x="2803585" y="1090041"/>
            <a:ext cx="7159924" cy="4854516"/>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Google Shape;92;p20"/>
          <p:cNvSpPr txBox="1"/>
          <p:nvPr/>
        </p:nvSpPr>
        <p:spPr>
          <a:xfrm>
            <a:off x="289816" y="41917"/>
            <a:ext cx="9304450" cy="584735"/>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3200" b="1">
                <a:solidFill>
                  <a:srgbClr val="14233C"/>
                </a:solidFill>
                <a:latin typeface="Calibri"/>
                <a:ea typeface="Calibri"/>
                <a:cs typeface="Calibri"/>
                <a:sym typeface="Calibri"/>
              </a:rPr>
              <a:t>University-Wide Curriculum and DUEEC</a:t>
            </a:r>
            <a:endParaRPr lang="en" sz="3200" b="1">
              <a:solidFill>
                <a:srgbClr val="14233C"/>
              </a:solidFill>
              <a:latin typeface="Calibri"/>
              <a:ea typeface="Calibri"/>
              <a:cs typeface="Calibri"/>
            </a:endParaRPr>
          </a:p>
        </p:txBody>
      </p:sp>
      <p:sp>
        <p:nvSpPr>
          <p:cNvPr id="94" name="Google Shape;94;p20"/>
          <p:cNvSpPr/>
          <p:nvPr/>
        </p:nvSpPr>
        <p:spPr>
          <a:xfrm>
            <a:off x="3679190" y="2070100"/>
            <a:ext cx="5494400" cy="3718400"/>
          </a:xfrm>
          <a:prstGeom prst="ellipse">
            <a:avLst/>
          </a:prstGeom>
          <a:solidFill>
            <a:srgbClr val="DEB847"/>
          </a:solidFill>
          <a:ln w="12700" cap="flat" cmpd="sng">
            <a:solidFill>
              <a:srgbClr val="1C3052"/>
            </a:solidFill>
            <a:prstDash val="solid"/>
            <a:miter lim="800000"/>
            <a:headEnd type="none" w="sm" len="sm"/>
            <a:tailEnd type="none" w="sm" len="sm"/>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95" name="Google Shape;95;p20"/>
          <p:cNvSpPr txBox="1"/>
          <p:nvPr/>
        </p:nvSpPr>
        <p:spPr>
          <a:xfrm>
            <a:off x="4394179" y="1116590"/>
            <a:ext cx="3917600" cy="523200"/>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00"/>
              </a:buClr>
              <a:buSzPts val="2100"/>
              <a:buFont typeface="Calibri"/>
              <a:buNone/>
            </a:pPr>
            <a:r>
              <a:rPr lang="en" sz="2800">
                <a:solidFill>
                  <a:srgbClr val="D0A630"/>
                </a:solidFill>
                <a:latin typeface="Calibri"/>
                <a:ea typeface="Calibri"/>
                <a:cs typeface="Calibri"/>
                <a:sym typeface="Calibri"/>
              </a:rPr>
              <a:t>College One</a:t>
            </a:r>
            <a:endParaRPr lang="en-US" sz="1450">
              <a:solidFill>
                <a:srgbClr val="D0A630"/>
              </a:solidFill>
            </a:endParaRPr>
          </a:p>
        </p:txBody>
      </p:sp>
      <p:pic>
        <p:nvPicPr>
          <p:cNvPr id="96" name="Google Shape;96;p20"/>
          <p:cNvPicPr preferRelativeResize="0"/>
          <p:nvPr/>
        </p:nvPicPr>
        <p:blipFill rotWithShape="1">
          <a:blip r:embed="rId3">
            <a:alphaModFix/>
          </a:blip>
          <a:srcRect/>
          <a:stretch/>
        </p:blipFill>
        <p:spPr>
          <a:xfrm>
            <a:off x="6056818" y="2672384"/>
            <a:ext cx="2276600" cy="2249317"/>
          </a:xfrm>
          <a:prstGeom prst="rect">
            <a:avLst/>
          </a:prstGeom>
          <a:noFill/>
          <a:ln>
            <a:noFill/>
          </a:ln>
        </p:spPr>
      </p:pic>
      <p:pic>
        <p:nvPicPr>
          <p:cNvPr id="97" name="Google Shape;97;p20"/>
          <p:cNvPicPr preferRelativeResize="0"/>
          <p:nvPr/>
        </p:nvPicPr>
        <p:blipFill rotWithShape="1">
          <a:blip r:embed="rId4">
            <a:alphaModFix/>
          </a:blip>
          <a:srcRect/>
          <a:stretch/>
        </p:blipFill>
        <p:spPr>
          <a:xfrm>
            <a:off x="5965000" y="4745983"/>
            <a:ext cx="746467" cy="708000"/>
          </a:xfrm>
          <a:prstGeom prst="rect">
            <a:avLst/>
          </a:prstGeom>
          <a:noFill/>
          <a:ln>
            <a:noFill/>
          </a:ln>
        </p:spPr>
      </p:pic>
      <p:pic>
        <p:nvPicPr>
          <p:cNvPr id="98" name="Google Shape;98;p20"/>
          <p:cNvPicPr preferRelativeResize="0"/>
          <p:nvPr/>
        </p:nvPicPr>
        <p:blipFill rotWithShape="1">
          <a:blip r:embed="rId5">
            <a:alphaModFix/>
          </a:blip>
          <a:srcRect/>
          <a:stretch/>
        </p:blipFill>
        <p:spPr>
          <a:xfrm>
            <a:off x="4453515" y="2749601"/>
            <a:ext cx="2155950" cy="2198500"/>
          </a:xfrm>
          <a:prstGeom prst="rect">
            <a:avLst/>
          </a:prstGeom>
          <a:noFill/>
          <a:ln>
            <a:noFill/>
          </a:ln>
        </p:spPr>
      </p:pic>
      <p:sp>
        <p:nvSpPr>
          <p:cNvPr id="99" name="Google Shape;99;p20"/>
          <p:cNvSpPr txBox="1"/>
          <p:nvPr/>
        </p:nvSpPr>
        <p:spPr>
          <a:xfrm>
            <a:off x="4956425" y="3495272"/>
            <a:ext cx="1071200" cy="708000"/>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 sz="2000" b="0" i="0" u="none" strike="noStrike" cap="none">
                <a:solidFill>
                  <a:schemeClr val="dk1"/>
                </a:solidFill>
                <a:latin typeface="Calibri"/>
                <a:ea typeface="Calibri"/>
                <a:cs typeface="Calibri"/>
                <a:sym typeface="Calibri"/>
              </a:rPr>
              <a:t>GE </a:t>
            </a:r>
            <a:endParaRPr sz="1467"/>
          </a:p>
          <a:p>
            <a:pPr marL="0" marR="0" lvl="0" indent="0" algn="ctr" rtl="0">
              <a:spcBef>
                <a:spcPts val="0"/>
              </a:spcBef>
              <a:spcAft>
                <a:spcPts val="0"/>
              </a:spcAft>
              <a:buNone/>
            </a:pPr>
            <a:r>
              <a:rPr lang="en" sz="2000" b="0" i="0" u="none" strike="noStrike" cap="none">
                <a:solidFill>
                  <a:schemeClr val="dk1"/>
                </a:solidFill>
                <a:latin typeface="Calibri"/>
                <a:ea typeface="Calibri"/>
                <a:cs typeface="Calibri"/>
                <a:sym typeface="Calibri"/>
              </a:rPr>
              <a:t>Program</a:t>
            </a:r>
            <a:endParaRPr sz="1467"/>
          </a:p>
        </p:txBody>
      </p:sp>
      <p:sp>
        <p:nvSpPr>
          <p:cNvPr id="100" name="Google Shape;100;p20"/>
          <p:cNvSpPr txBox="1"/>
          <p:nvPr/>
        </p:nvSpPr>
        <p:spPr>
          <a:xfrm>
            <a:off x="6616671" y="3270771"/>
            <a:ext cx="1306150" cy="1015622"/>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 sz="2000">
                <a:solidFill>
                  <a:schemeClr val="dk1"/>
                </a:solidFill>
                <a:latin typeface="Calibri"/>
                <a:ea typeface="Calibri"/>
                <a:cs typeface="Calibri"/>
                <a:sym typeface="Calibri"/>
              </a:rPr>
              <a:t>University</a:t>
            </a:r>
            <a:endParaRPr sz="1467"/>
          </a:p>
          <a:p>
            <a:pPr algn="ctr"/>
            <a:r>
              <a:rPr lang="en" sz="2000" b="0" i="0" u="none" strike="noStrike" cap="none">
                <a:solidFill>
                  <a:schemeClr val="dk1"/>
                </a:solidFill>
                <a:latin typeface="Calibri"/>
                <a:ea typeface="Calibri"/>
                <a:cs typeface="Calibri"/>
                <a:sym typeface="Calibri"/>
              </a:rPr>
              <a:t>Honors</a:t>
            </a:r>
            <a:r>
              <a:rPr lang="en" sz="2000">
                <a:solidFill>
                  <a:schemeClr val="dk1"/>
                </a:solidFill>
                <a:latin typeface="Calibri"/>
                <a:ea typeface="Calibri"/>
                <a:cs typeface="Calibri"/>
                <a:sym typeface="Calibri"/>
              </a:rPr>
              <a:t> </a:t>
            </a:r>
            <a:endParaRPr sz="1467"/>
          </a:p>
          <a:p>
            <a:pPr marL="0" marR="0" lvl="0" indent="0" algn="ctr" rtl="0">
              <a:spcBef>
                <a:spcPts val="0"/>
              </a:spcBef>
              <a:spcAft>
                <a:spcPts val="0"/>
              </a:spcAft>
              <a:buNone/>
            </a:pPr>
            <a:r>
              <a:rPr lang="en" sz="2000" b="0" i="0" u="none" strike="noStrike" cap="none">
                <a:solidFill>
                  <a:schemeClr val="dk1"/>
                </a:solidFill>
                <a:latin typeface="Calibri"/>
                <a:ea typeface="Calibri"/>
                <a:cs typeface="Calibri"/>
                <a:sym typeface="Calibri"/>
              </a:rPr>
              <a:t>Program</a:t>
            </a:r>
            <a:endParaRPr sz="1467">
              <a:solidFill>
                <a:schemeClr val="dk1"/>
              </a:solidFill>
            </a:endParaRPr>
          </a:p>
        </p:txBody>
      </p:sp>
      <p:sp>
        <p:nvSpPr>
          <p:cNvPr id="101" name="Google Shape;101;p20"/>
          <p:cNvSpPr txBox="1"/>
          <p:nvPr/>
        </p:nvSpPr>
        <p:spPr>
          <a:xfrm>
            <a:off x="5414185" y="2119495"/>
            <a:ext cx="1688800" cy="461600"/>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 sz="2400">
                <a:solidFill>
                  <a:srgbClr val="1F3864"/>
                </a:solidFill>
                <a:latin typeface="Calibri"/>
                <a:ea typeface="Calibri"/>
                <a:cs typeface="Calibri"/>
                <a:sym typeface="Calibri"/>
              </a:rPr>
              <a:t>DUEEC</a:t>
            </a:r>
            <a:endParaRPr sz="1467">
              <a:solidFill>
                <a:srgbClr val="1F3864"/>
              </a:solidFill>
            </a:endParaRPr>
          </a:p>
        </p:txBody>
      </p:sp>
      <p:sp>
        <p:nvSpPr>
          <p:cNvPr id="102" name="Google Shape;102;p20"/>
          <p:cNvSpPr txBox="1"/>
          <p:nvPr/>
        </p:nvSpPr>
        <p:spPr>
          <a:xfrm>
            <a:off x="4578354" y="4909288"/>
            <a:ext cx="3484200" cy="707846"/>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 sz="2000">
                <a:solidFill>
                  <a:schemeClr val="dk1"/>
                </a:solidFill>
                <a:latin typeface="Calibri"/>
                <a:ea typeface="Calibri"/>
                <a:cs typeface="Calibri"/>
                <a:sym typeface="Calibri"/>
              </a:rPr>
              <a:t>USTU</a:t>
            </a:r>
          </a:p>
          <a:p>
            <a:pPr algn="ctr"/>
            <a:r>
              <a:rPr lang="en" sz="2000">
                <a:solidFill>
                  <a:schemeClr val="dk1"/>
                </a:solidFill>
                <a:latin typeface="Calibri"/>
                <a:ea typeface="Calibri"/>
                <a:cs typeface="Calibri"/>
              </a:rPr>
              <a:t>(Undergraduate Studies)</a:t>
            </a:r>
          </a:p>
        </p:txBody>
      </p:sp>
      <p:sp>
        <p:nvSpPr>
          <p:cNvPr id="103" name="Google Shape;103;p20"/>
          <p:cNvSpPr txBox="1"/>
          <p:nvPr/>
        </p:nvSpPr>
        <p:spPr>
          <a:xfrm>
            <a:off x="4394179" y="1561363"/>
            <a:ext cx="3917600" cy="523200"/>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00"/>
              </a:buClr>
              <a:buSzPts val="2100"/>
              <a:buFont typeface="Calibri"/>
              <a:buNone/>
            </a:pPr>
            <a:r>
              <a:rPr lang="en" sz="2800">
                <a:solidFill>
                  <a:srgbClr val="D0A630"/>
                </a:solidFill>
                <a:latin typeface="Calibri"/>
                <a:ea typeface="Calibri"/>
                <a:cs typeface="Calibri"/>
                <a:sym typeface="Calibri"/>
              </a:rPr>
              <a:t>VPDUE</a:t>
            </a:r>
            <a:endParaRPr lang="en-US" sz="1450">
              <a:solidFill>
                <a:srgbClr val="D0A630"/>
              </a:solidFill>
            </a:endParaRPr>
          </a:p>
        </p:txBody>
      </p:sp>
      <p:sp>
        <p:nvSpPr>
          <p:cNvPr id="3" name="TextBox 2">
            <a:extLst>
              <a:ext uri="{FF2B5EF4-FFF2-40B4-BE49-F238E27FC236}">
                <a16:creationId xmlns:a16="http://schemas.microsoft.com/office/drawing/2014/main" id="{97BF4741-C121-6777-99C6-E11D4C13F0C2}"/>
              </a:ext>
            </a:extLst>
          </p:cNvPr>
          <p:cNvSpPr txBox="1"/>
          <p:nvPr/>
        </p:nvSpPr>
        <p:spPr>
          <a:xfrm>
            <a:off x="291172" y="625707"/>
            <a:ext cx="114845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Bylaws passed effective </a:t>
            </a:r>
            <a:r>
              <a:rPr lang="en-US" i="1" u="sng">
                <a:ea typeface="Calibri"/>
                <a:cs typeface="Calibri"/>
              </a:rPr>
              <a:t>today </a:t>
            </a:r>
            <a:r>
              <a:rPr lang="en-US">
                <a:ea typeface="Calibri"/>
                <a:cs typeface="Calibri"/>
              </a:rPr>
              <a:t>establish the DUE Executive Committee to manage campus-wide curricular programs.</a:t>
            </a:r>
            <a:endParaRPr lang="en-US"/>
          </a:p>
        </p:txBody>
      </p:sp>
    </p:spTree>
    <p:extLst>
      <p:ext uri="{BB962C8B-B14F-4D97-AF65-F5344CB8AC3E}">
        <p14:creationId xmlns:p14="http://schemas.microsoft.com/office/powerpoint/2010/main" val="3766073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yellow text with a light bulb">
            <a:extLst>
              <a:ext uri="{FF2B5EF4-FFF2-40B4-BE49-F238E27FC236}">
                <a16:creationId xmlns:a16="http://schemas.microsoft.com/office/drawing/2014/main" id="{F5883DC5-F3E2-9E03-AC02-71438395013E}"/>
              </a:ext>
            </a:extLst>
          </p:cNvPr>
          <p:cNvPicPr>
            <a:picLocks noChangeAspect="1"/>
          </p:cNvPicPr>
          <p:nvPr/>
        </p:nvPicPr>
        <p:blipFill>
          <a:blip r:embed="rId2"/>
          <a:stretch>
            <a:fillRect/>
          </a:stretch>
        </p:blipFill>
        <p:spPr>
          <a:xfrm>
            <a:off x="4492988" y="343883"/>
            <a:ext cx="3208520" cy="1379836"/>
          </a:xfrm>
          <a:prstGeom prst="rect">
            <a:avLst/>
          </a:prstGeom>
        </p:spPr>
      </p:pic>
      <p:sp>
        <p:nvSpPr>
          <p:cNvPr id="6" name="TextBox 5">
            <a:extLst>
              <a:ext uri="{FF2B5EF4-FFF2-40B4-BE49-F238E27FC236}">
                <a16:creationId xmlns:a16="http://schemas.microsoft.com/office/drawing/2014/main" id="{A00CE2DE-6453-B073-8988-89DBF495050B}"/>
              </a:ext>
            </a:extLst>
          </p:cNvPr>
          <p:cNvSpPr txBox="1"/>
          <p:nvPr/>
        </p:nvSpPr>
        <p:spPr>
          <a:xfrm>
            <a:off x="3481153" y="1824219"/>
            <a:ext cx="5229693"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u="sng">
                <a:ea typeface="Calibri"/>
                <a:cs typeface="Calibri"/>
              </a:rPr>
              <a:t>Honors Interim Executive Committee </a:t>
            </a:r>
          </a:p>
        </p:txBody>
      </p:sp>
      <p:sp>
        <p:nvSpPr>
          <p:cNvPr id="7" name="TextBox 6">
            <a:extLst>
              <a:ext uri="{FF2B5EF4-FFF2-40B4-BE49-F238E27FC236}">
                <a16:creationId xmlns:a16="http://schemas.microsoft.com/office/drawing/2014/main" id="{A89DBB1A-F641-642F-32B7-518E0CA648EC}"/>
              </a:ext>
            </a:extLst>
          </p:cNvPr>
          <p:cNvSpPr txBox="1"/>
          <p:nvPr/>
        </p:nvSpPr>
        <p:spPr>
          <a:xfrm>
            <a:off x="2726023" y="2948275"/>
            <a:ext cx="337330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ea typeface="Calibri"/>
                <a:cs typeface="Calibri"/>
              </a:rPr>
              <a:t>Holley Moyes</a:t>
            </a:r>
            <a:r>
              <a:rPr lang="en-US" sz="1400">
                <a:ea typeface="Calibri"/>
                <a:cs typeface="Calibri"/>
              </a:rPr>
              <a:t>,</a:t>
            </a:r>
            <a:r>
              <a:rPr lang="en-US" sz="1400">
                <a:ea typeface="+mn-lt"/>
                <a:cs typeface="+mn-lt"/>
              </a:rPr>
              <a:t> </a:t>
            </a:r>
            <a:r>
              <a:rPr lang="en-US" sz="1400">
                <a:ea typeface="Calibri"/>
                <a:cs typeface="Calibri"/>
              </a:rPr>
              <a:t>Honors Program Faculty Director</a:t>
            </a:r>
          </a:p>
          <a:p>
            <a:r>
              <a:rPr lang="en-US" sz="1400">
                <a:ea typeface="+mn-lt"/>
                <a:cs typeface="+mn-lt"/>
              </a:rPr>
              <a:t>Associate Dean of Undergraduate Education</a:t>
            </a:r>
            <a:endParaRPr lang="en-US" sz="1400">
              <a:ea typeface="Calibri"/>
              <a:cs typeface="Calibri"/>
            </a:endParaRPr>
          </a:p>
          <a:p>
            <a:r>
              <a:rPr lang="en-US" sz="1400">
                <a:ea typeface="Calibri"/>
                <a:cs typeface="Calibri"/>
              </a:rPr>
              <a:t>Anthropology &amp; Heritage Studies (SSHA)</a:t>
            </a:r>
          </a:p>
        </p:txBody>
      </p:sp>
      <p:sp>
        <p:nvSpPr>
          <p:cNvPr id="8" name="TextBox 7">
            <a:extLst>
              <a:ext uri="{FF2B5EF4-FFF2-40B4-BE49-F238E27FC236}">
                <a16:creationId xmlns:a16="http://schemas.microsoft.com/office/drawing/2014/main" id="{A1C4EFBA-CB67-9DC0-4FF6-CA06149D5D55}"/>
              </a:ext>
            </a:extLst>
          </p:cNvPr>
          <p:cNvSpPr txBox="1"/>
          <p:nvPr/>
        </p:nvSpPr>
        <p:spPr>
          <a:xfrm>
            <a:off x="8485265" y="3058617"/>
            <a:ext cx="283876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ea typeface="Calibri"/>
                <a:cs typeface="Calibri"/>
              </a:rPr>
              <a:t>Valerie Leppert</a:t>
            </a:r>
            <a:r>
              <a:rPr lang="en-US" sz="1400">
                <a:ea typeface="Calibri"/>
                <a:cs typeface="Calibri"/>
              </a:rPr>
              <a:t>, Professor</a:t>
            </a:r>
          </a:p>
          <a:p>
            <a:r>
              <a:rPr lang="en-US" sz="1400">
                <a:ea typeface="Calibri"/>
                <a:cs typeface="Calibri"/>
              </a:rPr>
              <a:t>Materials Sciences and Engineering (</a:t>
            </a:r>
            <a:r>
              <a:rPr lang="en-US" sz="1400" err="1">
                <a:ea typeface="Calibri"/>
                <a:cs typeface="Calibri"/>
              </a:rPr>
              <a:t>SoE</a:t>
            </a:r>
            <a:r>
              <a:rPr lang="en-US" sz="1400">
                <a:ea typeface="Calibri"/>
                <a:cs typeface="Calibri"/>
              </a:rPr>
              <a:t>)</a:t>
            </a:r>
          </a:p>
        </p:txBody>
      </p:sp>
      <p:sp>
        <p:nvSpPr>
          <p:cNvPr id="9" name="TextBox 8">
            <a:extLst>
              <a:ext uri="{FF2B5EF4-FFF2-40B4-BE49-F238E27FC236}">
                <a16:creationId xmlns:a16="http://schemas.microsoft.com/office/drawing/2014/main" id="{EC4F51E3-4713-A36C-E250-FE62051ECE6C}"/>
              </a:ext>
            </a:extLst>
          </p:cNvPr>
          <p:cNvSpPr txBox="1"/>
          <p:nvPr/>
        </p:nvSpPr>
        <p:spPr>
          <a:xfrm>
            <a:off x="2651593" y="5232190"/>
            <a:ext cx="3250992" cy="7417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ea typeface="Calibri"/>
                <a:cs typeface="Calibri"/>
              </a:rPr>
              <a:t>Jason Lee</a:t>
            </a:r>
            <a:r>
              <a:rPr lang="en-US" sz="1400">
                <a:ea typeface="Calibri"/>
                <a:cs typeface="Calibri"/>
              </a:rPr>
              <a:t>, Associate Teaching Professor</a:t>
            </a:r>
          </a:p>
          <a:p>
            <a:r>
              <a:rPr lang="en-US" sz="1400">
                <a:ea typeface="Calibri"/>
                <a:cs typeface="Calibri"/>
              </a:rPr>
              <a:t>Economics and Business Management (SSHA)</a:t>
            </a:r>
          </a:p>
        </p:txBody>
      </p:sp>
      <p:sp>
        <p:nvSpPr>
          <p:cNvPr id="10" name="TextBox 9">
            <a:extLst>
              <a:ext uri="{FF2B5EF4-FFF2-40B4-BE49-F238E27FC236}">
                <a16:creationId xmlns:a16="http://schemas.microsoft.com/office/drawing/2014/main" id="{C871A18B-2B91-6898-7E02-2474CA5D584C}"/>
              </a:ext>
            </a:extLst>
          </p:cNvPr>
          <p:cNvSpPr txBox="1"/>
          <p:nvPr/>
        </p:nvSpPr>
        <p:spPr>
          <a:xfrm>
            <a:off x="8485264" y="5232191"/>
            <a:ext cx="283876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ea typeface="Calibri"/>
                <a:cs typeface="Calibri"/>
              </a:rPr>
              <a:t>Rudy Ortiz</a:t>
            </a:r>
            <a:r>
              <a:rPr lang="en-US" sz="1400">
                <a:ea typeface="Calibri"/>
                <a:cs typeface="Calibri"/>
              </a:rPr>
              <a:t>, Professor</a:t>
            </a:r>
            <a:endParaRPr lang="en-US">
              <a:ea typeface="Calibri"/>
              <a:cs typeface="Calibri"/>
            </a:endParaRPr>
          </a:p>
          <a:p>
            <a:r>
              <a:rPr lang="en-US" sz="1400">
                <a:ea typeface="Calibri"/>
                <a:cs typeface="Calibri"/>
              </a:rPr>
              <a:t>Molecular Cell Biology (SNS)</a:t>
            </a:r>
          </a:p>
        </p:txBody>
      </p:sp>
      <p:pic>
        <p:nvPicPr>
          <p:cNvPr id="11" name="Picture 10" descr="A person wearing glasses and a purple shirt&#10;&#10;Description automatically generated">
            <a:extLst>
              <a:ext uri="{FF2B5EF4-FFF2-40B4-BE49-F238E27FC236}">
                <a16:creationId xmlns:a16="http://schemas.microsoft.com/office/drawing/2014/main" id="{EB8451E4-C49E-6A52-7C64-68B74AFE62C4}"/>
              </a:ext>
            </a:extLst>
          </p:cNvPr>
          <p:cNvPicPr>
            <a:picLocks noChangeAspect="1"/>
          </p:cNvPicPr>
          <p:nvPr/>
        </p:nvPicPr>
        <p:blipFill>
          <a:blip r:embed="rId3"/>
          <a:stretch>
            <a:fillRect/>
          </a:stretch>
        </p:blipFill>
        <p:spPr>
          <a:xfrm>
            <a:off x="1126941" y="4594484"/>
            <a:ext cx="1377110" cy="2057400"/>
          </a:xfrm>
          <a:prstGeom prst="rect">
            <a:avLst/>
          </a:prstGeom>
        </p:spPr>
      </p:pic>
      <p:pic>
        <p:nvPicPr>
          <p:cNvPr id="12" name="Picture 11" descr="A person smiling at the camera&#10;&#10;Description automatically generated">
            <a:extLst>
              <a:ext uri="{FF2B5EF4-FFF2-40B4-BE49-F238E27FC236}">
                <a16:creationId xmlns:a16="http://schemas.microsoft.com/office/drawing/2014/main" id="{70C0201F-1DA4-EA64-8782-3C0407181F54}"/>
              </a:ext>
            </a:extLst>
          </p:cNvPr>
          <p:cNvPicPr>
            <a:picLocks noChangeAspect="1"/>
          </p:cNvPicPr>
          <p:nvPr/>
        </p:nvPicPr>
        <p:blipFill>
          <a:blip r:embed="rId4"/>
          <a:stretch>
            <a:fillRect/>
          </a:stretch>
        </p:blipFill>
        <p:spPr>
          <a:xfrm>
            <a:off x="1126761" y="2295993"/>
            <a:ext cx="1366604" cy="2053653"/>
          </a:xfrm>
          <a:prstGeom prst="rect">
            <a:avLst/>
          </a:prstGeom>
        </p:spPr>
      </p:pic>
      <p:pic>
        <p:nvPicPr>
          <p:cNvPr id="1026" name="Picture 2" descr="Rudy M. Ortiz">
            <a:extLst>
              <a:ext uri="{FF2B5EF4-FFF2-40B4-BE49-F238E27FC236}">
                <a16:creationId xmlns:a16="http://schemas.microsoft.com/office/drawing/2014/main" id="{482D2E1B-5E4D-F3D8-288D-EC7DD6AD58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5122" y="4655561"/>
            <a:ext cx="1375519"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alerie Leppert">
            <a:extLst>
              <a:ext uri="{FF2B5EF4-FFF2-40B4-BE49-F238E27FC236}">
                <a16:creationId xmlns:a16="http://schemas.microsoft.com/office/drawing/2014/main" id="{9A749407-80DB-4790-B6AA-F86369EA08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5800" y="2429048"/>
            <a:ext cx="1375519" cy="205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ACFAC0-26E6-479D-7448-B0F6E45F2E4B}"/>
              </a:ext>
            </a:extLst>
          </p:cNvPr>
          <p:cNvSpPr txBox="1"/>
          <p:nvPr/>
        </p:nvSpPr>
        <p:spPr>
          <a:xfrm>
            <a:off x="10606477" y="2059716"/>
            <a:ext cx="1435100" cy="738664"/>
          </a:xfrm>
          <a:prstGeom prst="rect">
            <a:avLst/>
          </a:prstGeom>
          <a:noFill/>
        </p:spPr>
        <p:txBody>
          <a:bodyPr wrap="square" rtlCol="0">
            <a:spAutoFit/>
          </a:bodyPr>
          <a:lstStyle/>
          <a:p>
            <a:r>
              <a:rPr lang="en-US" sz="1400" b="1"/>
              <a:t>Sunni Nelson</a:t>
            </a:r>
            <a:r>
              <a:rPr lang="en-US" sz="1400"/>
              <a:t>, Honors Program Coordinator</a:t>
            </a:r>
          </a:p>
        </p:txBody>
      </p:sp>
      <p:pic>
        <p:nvPicPr>
          <p:cNvPr id="14" name="Picture 13" descr="A person holding up her hand">
            <a:extLst>
              <a:ext uri="{FF2B5EF4-FFF2-40B4-BE49-F238E27FC236}">
                <a16:creationId xmlns:a16="http://schemas.microsoft.com/office/drawing/2014/main" id="{9E622328-8902-DF1E-C478-FBEDC560FBFB}"/>
              </a:ext>
            </a:extLst>
          </p:cNvPr>
          <p:cNvPicPr>
            <a:picLocks noChangeAspect="1"/>
          </p:cNvPicPr>
          <p:nvPr/>
        </p:nvPicPr>
        <p:blipFill>
          <a:blip r:embed="rId7"/>
          <a:stretch>
            <a:fillRect/>
          </a:stretch>
        </p:blipFill>
        <p:spPr>
          <a:xfrm>
            <a:off x="9063427" y="740980"/>
            <a:ext cx="1543050" cy="2057400"/>
          </a:xfrm>
          <a:prstGeom prst="rect">
            <a:avLst/>
          </a:prstGeom>
        </p:spPr>
      </p:pic>
    </p:spTree>
    <p:extLst>
      <p:ext uri="{BB962C8B-B14F-4D97-AF65-F5344CB8AC3E}">
        <p14:creationId xmlns:p14="http://schemas.microsoft.com/office/powerpoint/2010/main" val="1811243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te bulbs with a yellow one standing out">
            <a:extLst>
              <a:ext uri="{FF2B5EF4-FFF2-40B4-BE49-F238E27FC236}">
                <a16:creationId xmlns:a16="http://schemas.microsoft.com/office/drawing/2014/main" id="{83C10659-1914-3B27-6375-3A6A6905F916}"/>
              </a:ext>
            </a:extLst>
          </p:cNvPr>
          <p:cNvPicPr>
            <a:picLocks noChangeAspect="1"/>
          </p:cNvPicPr>
          <p:nvPr/>
        </p:nvPicPr>
        <p:blipFill rotWithShape="1">
          <a:blip r:embed="rId2"/>
          <a:srcRect r="-1" b="15728"/>
          <a:stretch/>
        </p:blipFill>
        <p:spPr>
          <a:xfrm>
            <a:off x="325" y="0"/>
            <a:ext cx="12191675" cy="6051550"/>
          </a:xfrm>
          <a:prstGeom prst="rect">
            <a:avLst/>
          </a:prstGeom>
        </p:spPr>
      </p:pic>
      <p:sp>
        <p:nvSpPr>
          <p:cNvPr id="3" name="TextBox 2">
            <a:extLst>
              <a:ext uri="{FF2B5EF4-FFF2-40B4-BE49-F238E27FC236}">
                <a16:creationId xmlns:a16="http://schemas.microsoft.com/office/drawing/2014/main" id="{6026C01C-6CF6-714B-8C99-D635A66F66F8}"/>
              </a:ext>
            </a:extLst>
          </p:cNvPr>
          <p:cNvSpPr txBox="1"/>
          <p:nvPr/>
        </p:nvSpPr>
        <p:spPr>
          <a:xfrm>
            <a:off x="325121" y="2580639"/>
            <a:ext cx="6299200" cy="2923877"/>
          </a:xfrm>
          <a:prstGeom prst="rect">
            <a:avLst/>
          </a:prstGeom>
          <a:noFill/>
        </p:spPr>
        <p:txBody>
          <a:bodyPr wrap="square" rtlCol="0">
            <a:spAutoFit/>
          </a:bodyPr>
          <a:lstStyle/>
          <a:p>
            <a:pPr algn="ctr"/>
            <a:r>
              <a:rPr lang="en-US" sz="2300">
                <a:solidFill>
                  <a:srgbClr val="FFFFFE"/>
                </a:solidFill>
                <a:latin typeface="Open Sans" panose="020B0606030504020204" pitchFamily="34" charset="0"/>
                <a:ea typeface="Open Sans" panose="020B0606030504020204" pitchFamily="34" charset="0"/>
                <a:cs typeface="Open Sans" panose="020B0606030504020204" pitchFamily="34" charset="0"/>
              </a:rPr>
              <a:t>In 2021, Undergraduate Council (UGC) set up a working group to design and implement a new program that would provide academically talented and motivated students with an enriched environment to be creative and innovative, develop leadership skills, and become effective global citizens and community partners.</a:t>
            </a:r>
            <a:endParaRPr lang="en-US" sz="230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logo with text and a light bulb&#10;&#10;Description automatically generated">
            <a:extLst>
              <a:ext uri="{FF2B5EF4-FFF2-40B4-BE49-F238E27FC236}">
                <a16:creationId xmlns:a16="http://schemas.microsoft.com/office/drawing/2014/main" id="{D05A822E-E3BD-2EFF-52CE-712A86F106CF}"/>
              </a:ext>
            </a:extLst>
          </p:cNvPr>
          <p:cNvPicPr>
            <a:picLocks noChangeAspect="1"/>
          </p:cNvPicPr>
          <p:nvPr/>
        </p:nvPicPr>
        <p:blipFill>
          <a:blip r:embed="rId3"/>
          <a:stretch>
            <a:fillRect/>
          </a:stretch>
        </p:blipFill>
        <p:spPr>
          <a:xfrm>
            <a:off x="10078891" y="5049050"/>
            <a:ext cx="1828800" cy="915681"/>
          </a:xfrm>
          <a:prstGeom prst="rect">
            <a:avLst/>
          </a:prstGeom>
        </p:spPr>
      </p:pic>
    </p:spTree>
    <p:extLst>
      <p:ext uri="{BB962C8B-B14F-4D97-AF65-F5344CB8AC3E}">
        <p14:creationId xmlns:p14="http://schemas.microsoft.com/office/powerpoint/2010/main" val="1637254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the ground with a logo on it">
            <a:extLst>
              <a:ext uri="{FF2B5EF4-FFF2-40B4-BE49-F238E27FC236}">
                <a16:creationId xmlns:a16="http://schemas.microsoft.com/office/drawing/2014/main" id="{D9C81C03-1B41-31B6-6597-7F5EFAA878B0}"/>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0307" r="-1" b="5421"/>
          <a:stretch/>
        </p:blipFill>
        <p:spPr>
          <a:xfrm>
            <a:off x="305" y="10"/>
            <a:ext cx="12191695" cy="6857990"/>
          </a:xfrm>
          <a:prstGeom prst="rect">
            <a:avLst/>
          </a:prstGeom>
        </p:spPr>
      </p:pic>
      <p:sp>
        <p:nvSpPr>
          <p:cNvPr id="3" name="Title 1">
            <a:extLst>
              <a:ext uri="{FF2B5EF4-FFF2-40B4-BE49-F238E27FC236}">
                <a16:creationId xmlns:a16="http://schemas.microsoft.com/office/drawing/2014/main" id="{97E59395-7CDE-214D-F1E0-8CB60D8D9FF9}"/>
              </a:ext>
            </a:extLst>
          </p:cNvPr>
          <p:cNvSpPr txBox="1">
            <a:spLocks/>
          </p:cNvSpPr>
          <p:nvPr/>
        </p:nvSpPr>
        <p:spPr>
          <a:xfrm>
            <a:off x="360344" y="2255477"/>
            <a:ext cx="3505229" cy="2343150"/>
          </a:xfrm>
          <a:prstGeom prst="rect">
            <a:avLst/>
          </a:prstGeom>
        </p:spPr>
        <p:txBody>
          <a:bodyPr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latin typeface="+mn-lt"/>
                <a:ea typeface="Open Sans"/>
                <a:cs typeface="Open Sans"/>
              </a:rPr>
              <a:t>Campus-wide Honors:</a:t>
            </a:r>
            <a:endParaRPr lang="en-US" sz="3600"/>
          </a:p>
          <a:p>
            <a:pPr algn="ctr"/>
            <a:r>
              <a:rPr lang="en-US" sz="3600" b="1">
                <a:latin typeface="+mn-lt"/>
                <a:ea typeface="Open Sans"/>
                <a:cs typeface="Open Sans"/>
              </a:rPr>
              <a:t>Good for the University</a:t>
            </a:r>
            <a:endParaRPr lang="en-US" sz="3600"/>
          </a:p>
        </p:txBody>
      </p:sp>
      <p:sp>
        <p:nvSpPr>
          <p:cNvPr id="4" name="Content Placeholder 2">
            <a:extLst>
              <a:ext uri="{FF2B5EF4-FFF2-40B4-BE49-F238E27FC236}">
                <a16:creationId xmlns:a16="http://schemas.microsoft.com/office/drawing/2014/main" id="{895071D9-56C7-8141-17DB-811D0CF4C84C}"/>
              </a:ext>
            </a:extLst>
          </p:cNvPr>
          <p:cNvSpPr txBox="1">
            <a:spLocks/>
          </p:cNvSpPr>
          <p:nvPr/>
        </p:nvSpPr>
        <p:spPr>
          <a:xfrm>
            <a:off x="4187192" y="1193800"/>
            <a:ext cx="7553958" cy="469265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ea typeface="Open Sans" panose="020B0606030504020204" pitchFamily="34" charset="0"/>
                <a:cs typeface="Open Sans" panose="020B0606030504020204" pitchFamily="34" charset="0"/>
              </a:rPr>
              <a:t>According to the UCM Office of Admissions:</a:t>
            </a:r>
          </a:p>
          <a:p>
            <a:pPr marL="0" indent="0">
              <a:buFont typeface="Arial" panose="020B0604020202020204" pitchFamily="34" charset="0"/>
              <a:buNone/>
            </a:pPr>
            <a:r>
              <a:rPr lang="en-US">
                <a:ea typeface="Open Sans" panose="020B0606030504020204" pitchFamily="34" charset="0"/>
                <a:cs typeface="Open Sans" panose="020B0606030504020204" pitchFamily="34" charset="0"/>
              </a:rPr>
              <a:t>17% of responses on the “SIR no” survey in both Fall 2020 and Fall 2021 (about 550 students in both years) responded that they did not SIR at UCM because there was no honors program. </a:t>
            </a:r>
          </a:p>
          <a:p>
            <a:pPr marL="0" indent="0">
              <a:buFont typeface="Arial" panose="020B0604020202020204" pitchFamily="34" charset="0"/>
              <a:buNone/>
            </a:pPr>
            <a:r>
              <a:rPr lang="en-US">
                <a:ea typeface="Open Sans" panose="020B0606030504020204" pitchFamily="34" charset="0"/>
                <a:cs typeface="Open Sans" panose="020B0606030504020204" pitchFamily="34" charset="0"/>
              </a:rPr>
              <a:t>First Generation applicants (24%) mentioned the lack of an honors program much more often than Non-First-Generation applicants (10%)</a:t>
            </a:r>
          </a:p>
          <a:p>
            <a:pPr marL="0" indent="0">
              <a:buFont typeface="Arial" panose="020B0604020202020204" pitchFamily="34" charset="0"/>
              <a:buNone/>
            </a:pPr>
            <a:r>
              <a:rPr lang="en-US"/>
              <a:t> </a:t>
            </a:r>
          </a:p>
        </p:txBody>
      </p:sp>
      <p:pic>
        <p:nvPicPr>
          <p:cNvPr id="5" name="Picture 4" descr="A blue and yellow text with a light bulb">
            <a:extLst>
              <a:ext uri="{FF2B5EF4-FFF2-40B4-BE49-F238E27FC236}">
                <a16:creationId xmlns:a16="http://schemas.microsoft.com/office/drawing/2014/main" id="{5989380F-C503-6584-4857-45193B4BE701}"/>
              </a:ext>
            </a:extLst>
          </p:cNvPr>
          <p:cNvPicPr>
            <a:picLocks noChangeAspect="1"/>
          </p:cNvPicPr>
          <p:nvPr/>
        </p:nvPicPr>
        <p:blipFill>
          <a:blip r:embed="rId3"/>
          <a:stretch>
            <a:fillRect/>
          </a:stretch>
        </p:blipFill>
        <p:spPr>
          <a:xfrm>
            <a:off x="159284" y="182156"/>
            <a:ext cx="1827253" cy="821966"/>
          </a:xfrm>
          <a:prstGeom prst="rect">
            <a:avLst/>
          </a:prstGeom>
        </p:spPr>
      </p:pic>
    </p:spTree>
    <p:extLst>
      <p:ext uri="{BB962C8B-B14F-4D97-AF65-F5344CB8AC3E}">
        <p14:creationId xmlns:p14="http://schemas.microsoft.com/office/powerpoint/2010/main" val="1605890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571D43-D6E9-CB76-9D18-CFBA728CD7E0}"/>
              </a:ext>
            </a:extLst>
          </p:cNvPr>
          <p:cNvSpPr txBox="1"/>
          <p:nvPr/>
        </p:nvSpPr>
        <p:spPr>
          <a:xfrm>
            <a:off x="424010" y="2725644"/>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14233C"/>
                </a:solidFill>
                <a:latin typeface="Calibri"/>
                <a:ea typeface="Open Sans"/>
                <a:cs typeface="Open Sans"/>
              </a:rPr>
              <a:t>Benefits</a:t>
            </a:r>
            <a:endParaRPr lang="en-US">
              <a:solidFill>
                <a:srgbClr val="4472C4"/>
              </a:solidFill>
              <a:latin typeface="Calibri"/>
              <a:cs typeface="Calibri"/>
            </a:endParaRPr>
          </a:p>
        </p:txBody>
      </p:sp>
      <p:pic>
        <p:nvPicPr>
          <p:cNvPr id="3" name="Picture 2" descr="A group of icons on a black background">
            <a:extLst>
              <a:ext uri="{FF2B5EF4-FFF2-40B4-BE49-F238E27FC236}">
                <a16:creationId xmlns:a16="http://schemas.microsoft.com/office/drawing/2014/main" id="{119FE0F7-12FB-AC59-F57D-911147D393DE}"/>
              </a:ext>
            </a:extLst>
          </p:cNvPr>
          <p:cNvPicPr>
            <a:picLocks noChangeAspect="1"/>
          </p:cNvPicPr>
          <p:nvPr/>
        </p:nvPicPr>
        <p:blipFill>
          <a:blip r:embed="rId2"/>
          <a:stretch>
            <a:fillRect/>
          </a:stretch>
        </p:blipFill>
        <p:spPr>
          <a:xfrm>
            <a:off x="3760201" y="825500"/>
            <a:ext cx="6256271" cy="5213350"/>
          </a:xfrm>
          <a:prstGeom prst="rect">
            <a:avLst/>
          </a:prstGeom>
        </p:spPr>
      </p:pic>
      <p:pic>
        <p:nvPicPr>
          <p:cNvPr id="4" name="Picture 3" descr="A blue and yellow text with a light bulb&#10;&#10;Description automatically generated">
            <a:extLst>
              <a:ext uri="{FF2B5EF4-FFF2-40B4-BE49-F238E27FC236}">
                <a16:creationId xmlns:a16="http://schemas.microsoft.com/office/drawing/2014/main" id="{F42A4FA5-5565-9E84-8175-98AABB7BF751}"/>
              </a:ext>
            </a:extLst>
          </p:cNvPr>
          <p:cNvPicPr>
            <a:picLocks noChangeAspect="1"/>
          </p:cNvPicPr>
          <p:nvPr/>
        </p:nvPicPr>
        <p:blipFill>
          <a:blip r:embed="rId3"/>
          <a:stretch>
            <a:fillRect/>
          </a:stretch>
        </p:blipFill>
        <p:spPr>
          <a:xfrm>
            <a:off x="224118" y="188185"/>
            <a:ext cx="1830082" cy="821059"/>
          </a:xfrm>
          <a:prstGeom prst="rect">
            <a:avLst/>
          </a:prstGeom>
        </p:spPr>
      </p:pic>
    </p:spTree>
    <p:extLst>
      <p:ext uri="{BB962C8B-B14F-4D97-AF65-F5344CB8AC3E}">
        <p14:creationId xmlns:p14="http://schemas.microsoft.com/office/powerpoint/2010/main" val="1481878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1112</Words>
  <Application>Microsoft Office PowerPoint</Application>
  <PresentationFormat>Widescreen</PresentationFormat>
  <Paragraphs>203</Paragraphs>
  <Slides>20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Lippincott</dc:creator>
  <cp:lastModifiedBy>Maggie Farias</cp:lastModifiedBy>
  <cp:revision>3</cp:revision>
  <dcterms:created xsi:type="dcterms:W3CDTF">2022-06-28T19:00:38Z</dcterms:created>
  <dcterms:modified xsi:type="dcterms:W3CDTF">2024-04-26T17:15:00Z</dcterms:modified>
</cp:coreProperties>
</file>